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20" r:id="rId2"/>
    <p:sldId id="261" r:id="rId3"/>
    <p:sldId id="376" r:id="rId4"/>
    <p:sldId id="395" r:id="rId5"/>
    <p:sldId id="396" r:id="rId6"/>
    <p:sldId id="398" r:id="rId7"/>
    <p:sldId id="399" r:id="rId8"/>
    <p:sldId id="403" r:id="rId9"/>
    <p:sldId id="404" r:id="rId10"/>
    <p:sldId id="400" r:id="rId11"/>
    <p:sldId id="406" r:id="rId12"/>
    <p:sldId id="407" r:id="rId13"/>
    <p:sldId id="378" r:id="rId14"/>
    <p:sldId id="405" r:id="rId15"/>
    <p:sldId id="410" r:id="rId16"/>
    <p:sldId id="408" r:id="rId17"/>
    <p:sldId id="409" r:id="rId18"/>
    <p:sldId id="384" r:id="rId19"/>
    <p:sldId id="385" r:id="rId20"/>
    <p:sldId id="386" r:id="rId21"/>
    <p:sldId id="387" r:id="rId22"/>
    <p:sldId id="388" r:id="rId23"/>
    <p:sldId id="390" r:id="rId24"/>
    <p:sldId id="353" r:id="rId25"/>
    <p:sldId id="367" r:id="rId26"/>
    <p:sldId id="379" r:id="rId27"/>
    <p:sldId id="380" r:id="rId28"/>
    <p:sldId id="381" r:id="rId29"/>
    <p:sldId id="369" r:id="rId30"/>
    <p:sldId id="382" r:id="rId31"/>
    <p:sldId id="389" r:id="rId32"/>
    <p:sldId id="366" r:id="rId33"/>
    <p:sldId id="361" r:id="rId34"/>
    <p:sldId id="34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893"/>
    <a:srgbClr val="EC0000"/>
    <a:srgbClr val="FF7C8C"/>
    <a:srgbClr val="FF6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16"/>
    <p:restoredTop sz="82803"/>
  </p:normalViewPr>
  <p:slideViewPr>
    <p:cSldViewPr snapToGrid="0" snapToObjects="1">
      <p:cViewPr>
        <p:scale>
          <a:sx n="77" d="100"/>
          <a:sy n="77" d="100"/>
        </p:scale>
        <p:origin x="1304" y="4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BE29E-5A50-0248-9DCE-620ED02AB592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97F69-32CF-D548-B794-B61A48F9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the genome level ecotypes vary at regions linked to the traits that are causing their divergence.</a:t>
            </a:r>
          </a:p>
          <a:p>
            <a:r>
              <a:rPr lang="en-US" baseline="0" dirty="0"/>
              <a:t>Strong selection on the traits of interest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Annual and perennial that vary in flowering time and growth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FCC8E-EC97-FA46-BB0D-D324F04CEC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16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2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47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7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two patch model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96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two patch model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63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two patch model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0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two patch model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07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07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51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6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63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35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56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9115D-5921-CA46-BE8C-650F2E2F83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55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and distribution of effect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20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Migration rate </a:t>
            </a:r>
          </a:p>
          <a:p>
            <a:r>
              <a:rPr lang="en-US" dirty="0"/>
              <a:t>Inversion size on the x axis and proportion on the y</a:t>
            </a:r>
          </a:p>
          <a:p>
            <a:r>
              <a:rPr lang="en-US" dirty="0"/>
              <a:t>Sub categories for captured- mutations that arise later – how many arise</a:t>
            </a:r>
          </a:p>
          <a:p>
            <a:r>
              <a:rPr lang="en-US" dirty="0"/>
              <a:t>Inversion size on the x axis Proportion of SNPs in a category on the y – arose before the inversion </a:t>
            </a:r>
          </a:p>
          <a:p>
            <a:r>
              <a:rPr lang="en-US" dirty="0"/>
              <a:t>Colored by the number of SNPs in the inversion </a:t>
            </a:r>
          </a:p>
          <a:p>
            <a:r>
              <a:rPr lang="en-US" dirty="0"/>
              <a:t>Average the proportions for the boxplot across the replicates – say what the filtering is 0.05</a:t>
            </a:r>
          </a:p>
          <a:p>
            <a:r>
              <a:rPr lang="en-US" dirty="0"/>
              <a:t>Are the inversions that influence local adaptation old or new or neutral?</a:t>
            </a:r>
          </a:p>
          <a:p>
            <a:r>
              <a:rPr lang="en-US" dirty="0"/>
              <a:t>Later look at controlling for average age</a:t>
            </a:r>
          </a:p>
          <a:p>
            <a:r>
              <a:rPr lang="en-US" dirty="0"/>
              <a:t>Potential Filter after </a:t>
            </a:r>
            <a:r>
              <a:rPr lang="en-US" dirty="0" err="1"/>
              <a:t>burnin</a:t>
            </a:r>
            <a:r>
              <a:rPr lang="en-US" dirty="0"/>
              <a:t> and neutral at the end of </a:t>
            </a:r>
            <a:r>
              <a:rPr lang="en-US" dirty="0" err="1"/>
              <a:t>burnin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60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two patches with individuals inside the patches with the </a:t>
            </a:r>
            <a:r>
              <a:rPr lang="en-US" dirty="0" err="1"/>
              <a:t>fitnesses</a:t>
            </a:r>
            <a:r>
              <a:rPr lang="en-US" dirty="0"/>
              <a:t> for each patch</a:t>
            </a:r>
          </a:p>
          <a:p>
            <a:r>
              <a:rPr lang="en-US" dirty="0"/>
              <a:t>Then zoom in on a single individual genome to show the inversions vs. QTNs in the genome</a:t>
            </a:r>
          </a:p>
          <a:p>
            <a:r>
              <a:rPr lang="en-US" dirty="0"/>
              <a:t>Make the point that this is the most realistic simulation to date ABC pick three biggest ways my simulations are more realistic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9115D-5921-CA46-BE8C-650F2E2F838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5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8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6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2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37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68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 period of low gene flow </a:t>
            </a:r>
          </a:p>
          <a:p>
            <a:r>
              <a:rPr lang="en-US" dirty="0"/>
              <a:t>Didn’t really look at high gene flow conditions</a:t>
            </a:r>
          </a:p>
          <a:p>
            <a:r>
              <a:rPr lang="en-US" dirty="0"/>
              <a:t>Instead: a lot of theory in this field… but what is missing/ none of them have done this</a:t>
            </a:r>
          </a:p>
          <a:p>
            <a:r>
              <a:rPr lang="en-US" dirty="0"/>
              <a:t>K&amp;B implicit – period of </a:t>
            </a:r>
            <a:r>
              <a:rPr lang="en-US" dirty="0" err="1"/>
              <a:t>allopatry</a:t>
            </a:r>
            <a:r>
              <a:rPr lang="en-US" dirty="0"/>
              <a:t>: then </a:t>
            </a:r>
            <a:r>
              <a:rPr lang="en-US" dirty="0" err="1"/>
              <a:t>feder</a:t>
            </a:r>
            <a:r>
              <a:rPr lang="en-US" dirty="0"/>
              <a:t> to create this they had a period of no gene flow followed by secondary contact</a:t>
            </a:r>
          </a:p>
          <a:p>
            <a:r>
              <a:rPr lang="en-US" dirty="0"/>
              <a:t>Schematic like size alleles in the inversions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97F69-32CF-D548-B794-B61A48F999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5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9B34-4401-3944-8D4E-F34DF2244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77DDB-EF25-7342-A495-A27184588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E5317-E159-9F42-AC30-993C7619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786B7-FE79-AC48-994B-BEFE341D1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6E61E-FEE6-F34A-A7A1-5FC82BCA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1088-F57C-7047-9503-261F9357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D6DBF-9719-5548-A03E-0D62AF37E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2DEB-4B22-B849-85C9-C7351429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2C48-23B9-7744-BA15-37CD47A0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D81B4-7245-0942-B582-993EF99F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86D0E-3DDE-0041-BF5F-A034B58C8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2F44A6-CE8E-9141-B554-7E5901DEA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8F559-6AA5-B043-B388-8ABB0CE0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99937-B829-234A-B9CE-A8EC0B3B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07EE7-46DD-A04A-BD90-736C8320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8A30-B4F4-6C4C-8804-AF25BC80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5DF52-26C8-DF41-92DC-C31A8A62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29BF2-4B10-B946-ADA1-144262D1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7060B-0AAB-1747-B41D-32306560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D190C-6169-FA4F-A9F1-22FAA13E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2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E3FE-5FEF-154A-B4C3-93E5E39DD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0738-8E66-9548-A0D0-3AD8DEAF1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82CD-B22C-BC43-B066-A404A1C9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F43B-29E0-C54B-999E-42FD674F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3BEFF-D9E9-4B47-ABBA-F4566BC4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5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E32C-6C96-A240-9923-DED5970A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8C15-A827-0C47-8FBE-DAD95518A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3AF42-22D4-8749-956A-27720262F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69EB7-9C20-A048-A8E0-A779ECE1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E8999-5799-2F43-B130-55422D70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73AED-B07C-134E-B54F-786EF002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7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C380-58AB-0440-BA87-940C36F3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E89C0-C9F3-8646-AFF7-2BE0C6CEF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CCD4C-6BA5-5B48-A112-6D2B8BCA9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5056A-331D-7149-89CA-41E906C53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F9D0C-46B3-0E42-AE27-534FD1C0F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4F9ED2-4D6D-5E43-81AC-4846D471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135B9-1EBB-ED43-AF61-68B18CB6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95CCDA-9E21-9E4C-A958-E058234E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7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DB8D-5FF6-EF45-B1B1-6D85DDF3D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4B9A2-9014-EF47-B4E2-C96F3A89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BC0EB-065C-B148-9CCB-1DBD11CE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F3A31-161A-984D-9311-3557EAFD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77E40-35A4-A041-B95E-EC59C961C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3476E-6623-7F4B-9C21-35B011D6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20617-4050-1649-A444-1B4D6A6C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7BC7-94CC-2944-A56C-4B6B94B7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C2EA-89A2-514F-A3B0-FB5EB6ACF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16C1A-9D32-0945-9014-85FD4E7B1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39694-D9C5-D642-B0C8-23093FEF3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4BB8B-C559-0B46-B293-D047C03A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12CB0-761A-C54C-8FDB-DADFB9E3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5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3142-0808-1A4B-9459-BA0809ED3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7E632-152D-B043-B615-C2DE581A7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31700-DB49-E54B-A5DF-23136DAE9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7EB25-0285-DD44-BC90-FE9337E9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6F7E7-3FFD-C545-9853-DCB9CA8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02FA0-F879-B842-8D05-E5D557C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7A53B-9371-A541-9BDA-88D44C87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05296-2ADD-514A-964C-200B67732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19277-DB28-8B40-B4B1-9152CBBA3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97724-A5DB-7345-ABD2-FAE6DC864F54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5E6AD-798E-FC44-99CA-2791E6A7D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BE719-CFC4-FE47-B4A0-05566BC3F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7E598-C315-0D40-9594-1CE1882F9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4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B453B-98F9-1147-BC7E-DBB5CFA048A0}"/>
              </a:ext>
            </a:extLst>
          </p:cNvPr>
          <p:cNvSpPr/>
          <p:nvPr/>
        </p:nvSpPr>
        <p:spPr>
          <a:xfrm>
            <a:off x="-12879" y="114300"/>
            <a:ext cx="12234672" cy="13062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390CC-AF04-3543-A4A6-5363CE205E37}"/>
              </a:ext>
            </a:extLst>
          </p:cNvPr>
          <p:cNvCxnSpPr/>
          <p:nvPr/>
        </p:nvCxnSpPr>
        <p:spPr>
          <a:xfrm>
            <a:off x="-25758" y="1418337"/>
            <a:ext cx="1225296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F9D7EA-8521-D748-9930-10CA251D0CF4}"/>
              </a:ext>
            </a:extLst>
          </p:cNvPr>
          <p:cNvSpPr/>
          <p:nvPr/>
        </p:nvSpPr>
        <p:spPr>
          <a:xfrm>
            <a:off x="30827" y="160693"/>
            <a:ext cx="112637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Inversion Invasions: Spread and maintenance of inversion polymorphisms in a two-patch model undergoing divergent selection</a:t>
            </a:r>
            <a:endParaRPr lang="en-US" sz="3600" dirty="0"/>
          </a:p>
          <a:p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Sara M. </a:t>
            </a:r>
            <a:r>
              <a:rPr lang="en-US" sz="16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Schaal</a:t>
            </a:r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, Ben Haller &amp; Katie E. </a:t>
            </a:r>
            <a:r>
              <a:rPr lang="en-US" sz="16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Lotterhos</a:t>
            </a:r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 </a:t>
            </a:r>
            <a:endParaRPr lang="en-US" sz="1600" dirty="0">
              <a:effectLst/>
              <a:latin typeface="Bangla Sangam MN" panose="02000000000000000000" pitchFamily="2" charset="0"/>
              <a:cs typeface="Bangla Sangam MN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8CB42-CEF0-2441-A4D9-1136F531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477" y="4255193"/>
            <a:ext cx="2332759" cy="23327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EB9CC0-39DB-F64F-B2CA-2268ABAD0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9" t="3938" r="2526" b="4749"/>
          <a:stretch/>
        </p:blipFill>
        <p:spPr>
          <a:xfrm rot="20626155">
            <a:off x="498764" y="2602144"/>
            <a:ext cx="4798218" cy="3301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F43A8-EE44-CD4D-A772-D1CD037D6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705" y="2744271"/>
            <a:ext cx="3393671" cy="2676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D227D9-1B6C-7C40-9050-FDBE17ED72F0}"/>
              </a:ext>
            </a:extLst>
          </p:cNvPr>
          <p:cNvSpPr txBox="1"/>
          <p:nvPr/>
        </p:nvSpPr>
        <p:spPr>
          <a:xfrm>
            <a:off x="9730035" y="3883353"/>
            <a:ext cx="164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SLiM</a:t>
            </a:r>
            <a:endParaRPr lang="en-US" b="1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5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4D3DCF5-C821-C045-A138-F68FCA53340B}"/>
              </a:ext>
            </a:extLst>
          </p:cNvPr>
          <p:cNvSpPr/>
          <p:nvPr/>
        </p:nvSpPr>
        <p:spPr>
          <a:xfrm>
            <a:off x="6184063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FB732-51A5-854C-8F7D-05236CF2AFB2}"/>
              </a:ext>
            </a:extLst>
          </p:cNvPr>
          <p:cNvGrpSpPr/>
          <p:nvPr/>
        </p:nvGrpSpPr>
        <p:grpSpPr>
          <a:xfrm>
            <a:off x="716416" y="3168148"/>
            <a:ext cx="2481943" cy="2429691"/>
            <a:chOff x="2194560" y="2926080"/>
            <a:chExt cx="2481943" cy="24296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F4108-977F-BB40-BD98-8CC474B7E095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9486A-ADFD-614C-AE32-490EF47C4E1D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8524AF-461E-734B-930F-9CE9C817E836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2D4A05-1588-5043-B19A-EFD853C60EAD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78BDEA-1FD7-C141-853A-633992186B3E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83E62E-7323-5943-ACAB-ABA15509C019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B1C04D-D6BE-C84B-8FB3-71F0DA83A2BB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54A6EE-3324-3843-9DC2-05535D62035F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6A3CAF-E3BE-F34F-B732-99A1298B1EFA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FF34D-82C1-B845-A45C-37C6E96E96F8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531A9-2CCE-5648-A86A-9EE054A7AF84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991FB3-89CD-8244-8581-9F6E54DBE578}"/>
              </a:ext>
            </a:extLst>
          </p:cNvPr>
          <p:cNvSpPr txBox="1"/>
          <p:nvPr/>
        </p:nvSpPr>
        <p:spPr>
          <a:xfrm>
            <a:off x="220913" y="2568180"/>
            <a:ext cx="347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Original Population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10629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A8849-74C3-CA4D-B034-74CE749AC2BA}"/>
              </a:ext>
            </a:extLst>
          </p:cNvPr>
          <p:cNvSpPr txBox="1"/>
          <p:nvPr/>
        </p:nvSpPr>
        <p:spPr>
          <a:xfrm>
            <a:off x="3714906" y="424368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Adaptation with </a:t>
            </a:r>
            <a:r>
              <a:rPr lang="en-US" i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some </a:t>
            </a:r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gene flow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ACCFC2-660D-4248-A961-DDDC6E745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5" b="-1"/>
          <a:stretch/>
        </p:blipFill>
        <p:spPr>
          <a:xfrm>
            <a:off x="716416" y="4413499"/>
            <a:ext cx="2489200" cy="11932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E3A729-EDB1-0B42-BC3A-F7886A12385B}"/>
              </a:ext>
            </a:extLst>
          </p:cNvPr>
          <p:cNvSpPr txBox="1"/>
          <p:nvPr/>
        </p:nvSpPr>
        <p:spPr>
          <a:xfrm>
            <a:off x="6223420" y="1408912"/>
            <a:ext cx="5846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Fixed Inversion Characteristics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88D127-487F-7445-ADF9-6BFD1137D339}"/>
              </a:ext>
            </a:extLst>
          </p:cNvPr>
          <p:cNvSpPr/>
          <p:nvPr/>
        </p:nvSpPr>
        <p:spPr>
          <a:xfrm>
            <a:off x="192338" y="1211471"/>
            <a:ext cx="5864802" cy="552926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38D43-A335-7148-8E6C-D4CE720FE529}"/>
              </a:ext>
            </a:extLst>
          </p:cNvPr>
          <p:cNvSpPr/>
          <p:nvPr/>
        </p:nvSpPr>
        <p:spPr>
          <a:xfrm>
            <a:off x="7722478" y="2911308"/>
            <a:ext cx="2212848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ECD37A-E5E2-AB46-8478-52A85B662D52}"/>
              </a:ext>
            </a:extLst>
          </p:cNvPr>
          <p:cNvSpPr txBox="1"/>
          <p:nvPr/>
        </p:nvSpPr>
        <p:spPr>
          <a:xfrm>
            <a:off x="6248566" y="2380344"/>
            <a:ext cx="426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Length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8FF3AA-F6C8-D640-BCEC-B04581ED3582}"/>
              </a:ext>
            </a:extLst>
          </p:cNvPr>
          <p:cNvSpPr/>
          <p:nvPr/>
        </p:nvSpPr>
        <p:spPr>
          <a:xfrm>
            <a:off x="9945539" y="2911308"/>
            <a:ext cx="169164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31E63A-EEA0-FE44-9058-4E534C139CF7}"/>
              </a:ext>
            </a:extLst>
          </p:cNvPr>
          <p:cNvSpPr/>
          <p:nvPr/>
        </p:nvSpPr>
        <p:spPr>
          <a:xfrm>
            <a:off x="6662806" y="2910629"/>
            <a:ext cx="105156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5BEDA4-655C-9D4A-A96F-35D1BBECE449}"/>
              </a:ext>
            </a:extLst>
          </p:cNvPr>
          <p:cNvSpPr txBox="1"/>
          <p:nvPr/>
        </p:nvSpPr>
        <p:spPr>
          <a:xfrm>
            <a:off x="6285355" y="4246382"/>
            <a:ext cx="426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Age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7FE59F2-938D-124C-8497-93AAF04794F5}"/>
              </a:ext>
            </a:extLst>
          </p:cNvPr>
          <p:cNvCxnSpPr/>
          <p:nvPr/>
        </p:nvCxnSpPr>
        <p:spPr>
          <a:xfrm>
            <a:off x="7722478" y="3184949"/>
            <a:ext cx="1041960" cy="626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689A698-E1B8-854D-A072-DBE848089C83}"/>
              </a:ext>
            </a:extLst>
          </p:cNvPr>
          <p:cNvCxnSpPr>
            <a:cxnSpLocks/>
          </p:cNvCxnSpPr>
          <p:nvPr/>
        </p:nvCxnSpPr>
        <p:spPr>
          <a:xfrm flipH="1">
            <a:off x="8764438" y="3184724"/>
            <a:ext cx="1170889" cy="625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31BB8DF-C58B-5D41-A676-E61675197737}"/>
              </a:ext>
            </a:extLst>
          </p:cNvPr>
          <p:cNvSpPr txBox="1"/>
          <p:nvPr/>
        </p:nvSpPr>
        <p:spPr>
          <a:xfrm>
            <a:off x="7824400" y="3830203"/>
            <a:ext cx="188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Inversion</a:t>
            </a:r>
          </a:p>
        </p:txBody>
      </p:sp>
    </p:spTree>
    <p:extLst>
      <p:ext uri="{BB962C8B-B14F-4D97-AF65-F5344CB8AC3E}">
        <p14:creationId xmlns:p14="http://schemas.microsoft.com/office/powerpoint/2010/main" val="39877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4D3DCF5-C821-C045-A138-F68FCA53340B}"/>
              </a:ext>
            </a:extLst>
          </p:cNvPr>
          <p:cNvSpPr/>
          <p:nvPr/>
        </p:nvSpPr>
        <p:spPr>
          <a:xfrm>
            <a:off x="6184063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FB732-51A5-854C-8F7D-05236CF2AFB2}"/>
              </a:ext>
            </a:extLst>
          </p:cNvPr>
          <p:cNvGrpSpPr/>
          <p:nvPr/>
        </p:nvGrpSpPr>
        <p:grpSpPr>
          <a:xfrm>
            <a:off x="716416" y="3168148"/>
            <a:ext cx="2481943" cy="2429691"/>
            <a:chOff x="2194560" y="2926080"/>
            <a:chExt cx="2481943" cy="24296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F4108-977F-BB40-BD98-8CC474B7E095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9486A-ADFD-614C-AE32-490EF47C4E1D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8524AF-461E-734B-930F-9CE9C817E836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2D4A05-1588-5043-B19A-EFD853C60EAD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78BDEA-1FD7-C141-853A-633992186B3E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83E62E-7323-5943-ACAB-ABA15509C019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B1C04D-D6BE-C84B-8FB3-71F0DA83A2BB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54A6EE-3324-3843-9DC2-05535D62035F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6A3CAF-E3BE-F34F-B732-99A1298B1EFA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FF34D-82C1-B845-A45C-37C6E96E96F8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531A9-2CCE-5648-A86A-9EE054A7AF84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991FB3-89CD-8244-8581-9F6E54DBE578}"/>
              </a:ext>
            </a:extLst>
          </p:cNvPr>
          <p:cNvSpPr txBox="1"/>
          <p:nvPr/>
        </p:nvSpPr>
        <p:spPr>
          <a:xfrm>
            <a:off x="220913" y="2568180"/>
            <a:ext cx="347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Original Population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10629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A8849-74C3-CA4D-B034-74CE749AC2BA}"/>
              </a:ext>
            </a:extLst>
          </p:cNvPr>
          <p:cNvSpPr txBox="1"/>
          <p:nvPr/>
        </p:nvSpPr>
        <p:spPr>
          <a:xfrm>
            <a:off x="3714906" y="424368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Adaptation with </a:t>
            </a:r>
            <a:r>
              <a:rPr lang="en-US" i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some </a:t>
            </a:r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gene flow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ACCFC2-660D-4248-A961-DDDC6E745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5" b="-1"/>
          <a:stretch/>
        </p:blipFill>
        <p:spPr>
          <a:xfrm>
            <a:off x="716416" y="4413499"/>
            <a:ext cx="2489200" cy="11932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E3A729-EDB1-0B42-BC3A-F7886A12385B}"/>
              </a:ext>
            </a:extLst>
          </p:cNvPr>
          <p:cNvSpPr txBox="1"/>
          <p:nvPr/>
        </p:nvSpPr>
        <p:spPr>
          <a:xfrm>
            <a:off x="6223420" y="1408912"/>
            <a:ext cx="5846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Fixed Inversion Characteristics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88D127-487F-7445-ADF9-6BFD1137D339}"/>
              </a:ext>
            </a:extLst>
          </p:cNvPr>
          <p:cNvSpPr/>
          <p:nvPr/>
        </p:nvSpPr>
        <p:spPr>
          <a:xfrm>
            <a:off x="192338" y="1211471"/>
            <a:ext cx="5864802" cy="552926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1C293F-99E4-924C-9A9F-DD0D189F3B72}"/>
              </a:ext>
            </a:extLst>
          </p:cNvPr>
          <p:cNvCxnSpPr/>
          <p:nvPr/>
        </p:nvCxnSpPr>
        <p:spPr>
          <a:xfrm>
            <a:off x="10858691" y="2439050"/>
            <a:ext cx="0" cy="27432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46E976-8E2E-7249-804D-8714B1338E70}"/>
              </a:ext>
            </a:extLst>
          </p:cNvPr>
          <p:cNvSpPr txBox="1"/>
          <p:nvPr/>
        </p:nvSpPr>
        <p:spPr>
          <a:xfrm>
            <a:off x="10858691" y="2396253"/>
            <a:ext cx="79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QTN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0C534-2375-E24F-8EE7-6CB9FEF0E6C0}"/>
              </a:ext>
            </a:extLst>
          </p:cNvPr>
          <p:cNvSpPr txBox="1"/>
          <p:nvPr/>
        </p:nvSpPr>
        <p:spPr>
          <a:xfrm>
            <a:off x="7062979" y="4932014"/>
            <a:ext cx="441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captures QTNs at the time of mutation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5ECBB2-5AF0-3A48-929C-31AF7C1DA6D8}"/>
              </a:ext>
            </a:extLst>
          </p:cNvPr>
          <p:cNvGrpSpPr/>
          <p:nvPr/>
        </p:nvGrpSpPr>
        <p:grpSpPr>
          <a:xfrm>
            <a:off x="6659488" y="2973233"/>
            <a:ext cx="4974373" cy="1684759"/>
            <a:chOff x="6659488" y="2973233"/>
            <a:chExt cx="4974373" cy="16847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4EFEE78-2D60-0848-89C7-DDD0B1F1A611}"/>
                </a:ext>
              </a:extLst>
            </p:cNvPr>
            <p:cNvGrpSpPr/>
            <p:nvPr/>
          </p:nvGrpSpPr>
          <p:grpSpPr>
            <a:xfrm>
              <a:off x="6659488" y="4382993"/>
              <a:ext cx="4974373" cy="274999"/>
              <a:chOff x="6655851" y="3700545"/>
              <a:chExt cx="4974373" cy="27499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6488E2F-19E8-C742-B42F-7DCAE943C399}"/>
                  </a:ext>
                </a:extLst>
              </p:cNvPr>
              <p:cNvSpPr/>
              <p:nvPr/>
            </p:nvSpPr>
            <p:spPr>
              <a:xfrm>
                <a:off x="7715523" y="3701224"/>
                <a:ext cx="2212848" cy="274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CF16636-CEE8-5E46-BBB6-5AE588693B9C}"/>
                  </a:ext>
                </a:extLst>
              </p:cNvPr>
              <p:cNvSpPr/>
              <p:nvPr/>
            </p:nvSpPr>
            <p:spPr>
              <a:xfrm>
                <a:off x="9938584" y="3701224"/>
                <a:ext cx="169164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5E6E8B1-A0E4-204B-BF77-439819D9F90A}"/>
                  </a:ext>
                </a:extLst>
              </p:cNvPr>
              <p:cNvSpPr/>
              <p:nvPr/>
            </p:nvSpPr>
            <p:spPr>
              <a:xfrm>
                <a:off x="6655851" y="3700545"/>
                <a:ext cx="105156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F62BA25-5514-E34E-BC82-333730E97242}"/>
                  </a:ext>
                </a:extLst>
              </p:cNvPr>
              <p:cNvCxnSpPr/>
              <p:nvPr/>
            </p:nvCxnSpPr>
            <p:spPr>
              <a:xfrm>
                <a:off x="7970854" y="3700545"/>
                <a:ext cx="0" cy="27432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8F19BD5-CE45-DA4D-A4C3-FFFB4E53F3A4}"/>
                  </a:ext>
                </a:extLst>
              </p:cNvPr>
              <p:cNvCxnSpPr/>
              <p:nvPr/>
            </p:nvCxnSpPr>
            <p:spPr>
              <a:xfrm>
                <a:off x="8706349" y="3700545"/>
                <a:ext cx="0" cy="27432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5E6BDA0-7923-AD49-B9C7-2B8299E43A29}"/>
                  </a:ext>
                </a:extLst>
              </p:cNvPr>
              <p:cNvCxnSpPr/>
              <p:nvPr/>
            </p:nvCxnSpPr>
            <p:spPr>
              <a:xfrm>
                <a:off x="9395462" y="3700545"/>
                <a:ext cx="0" cy="27432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C8668C7-64E5-5240-8884-9717831118D8}"/>
                </a:ext>
              </a:extLst>
            </p:cNvPr>
            <p:cNvGrpSpPr/>
            <p:nvPr/>
          </p:nvGrpSpPr>
          <p:grpSpPr>
            <a:xfrm>
              <a:off x="6659488" y="2973233"/>
              <a:ext cx="4974373" cy="274999"/>
              <a:chOff x="6655851" y="3700545"/>
              <a:chExt cx="4974373" cy="27499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50341AB-4AE2-FC40-8410-431A4DC69606}"/>
                  </a:ext>
                </a:extLst>
              </p:cNvPr>
              <p:cNvSpPr/>
              <p:nvPr/>
            </p:nvSpPr>
            <p:spPr>
              <a:xfrm>
                <a:off x="7715523" y="3701224"/>
                <a:ext cx="2212848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77C83F-2FF0-8C46-A803-F9CF9AC35FBA}"/>
                  </a:ext>
                </a:extLst>
              </p:cNvPr>
              <p:cNvSpPr/>
              <p:nvPr/>
            </p:nvSpPr>
            <p:spPr>
              <a:xfrm>
                <a:off x="9938584" y="3701224"/>
                <a:ext cx="169164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48513C9-4E51-4141-99F5-4F53DE0F4206}"/>
                  </a:ext>
                </a:extLst>
              </p:cNvPr>
              <p:cNvSpPr/>
              <p:nvPr/>
            </p:nvSpPr>
            <p:spPr>
              <a:xfrm>
                <a:off x="6655851" y="3700545"/>
                <a:ext cx="105156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2A8EA62-5FE6-F64E-9DFA-E939F67043DC}"/>
                  </a:ext>
                </a:extLst>
              </p:cNvPr>
              <p:cNvCxnSpPr/>
              <p:nvPr/>
            </p:nvCxnSpPr>
            <p:spPr>
              <a:xfrm>
                <a:off x="7970854" y="3700545"/>
                <a:ext cx="0" cy="27432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3D007B8-F9B6-8E41-8261-873FD6E9F7AF}"/>
                  </a:ext>
                </a:extLst>
              </p:cNvPr>
              <p:cNvCxnSpPr/>
              <p:nvPr/>
            </p:nvCxnSpPr>
            <p:spPr>
              <a:xfrm>
                <a:off x="8706349" y="3700545"/>
                <a:ext cx="0" cy="27432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1046565-1AF5-034A-B5C2-3B542568A3E2}"/>
                  </a:ext>
                </a:extLst>
              </p:cNvPr>
              <p:cNvCxnSpPr/>
              <p:nvPr/>
            </p:nvCxnSpPr>
            <p:spPr>
              <a:xfrm>
                <a:off x="9395462" y="3700545"/>
                <a:ext cx="0" cy="27432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55BA449-3B01-2942-9F14-46757373CDC7}"/>
                </a:ext>
              </a:extLst>
            </p:cNvPr>
            <p:cNvCxnSpPr/>
            <p:nvPr/>
          </p:nvCxnSpPr>
          <p:spPr>
            <a:xfrm>
              <a:off x="9146675" y="3531389"/>
              <a:ext cx="0" cy="54908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1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4D3DCF5-C821-C045-A138-F68FCA53340B}"/>
              </a:ext>
            </a:extLst>
          </p:cNvPr>
          <p:cNvSpPr/>
          <p:nvPr/>
        </p:nvSpPr>
        <p:spPr>
          <a:xfrm>
            <a:off x="6184063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FB732-51A5-854C-8F7D-05236CF2AFB2}"/>
              </a:ext>
            </a:extLst>
          </p:cNvPr>
          <p:cNvGrpSpPr/>
          <p:nvPr/>
        </p:nvGrpSpPr>
        <p:grpSpPr>
          <a:xfrm>
            <a:off x="716416" y="3168148"/>
            <a:ext cx="2481943" cy="2429691"/>
            <a:chOff x="2194560" y="2926080"/>
            <a:chExt cx="2481943" cy="24296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F4108-977F-BB40-BD98-8CC474B7E095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9486A-ADFD-614C-AE32-490EF47C4E1D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8524AF-461E-734B-930F-9CE9C817E836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2D4A05-1588-5043-B19A-EFD853C60EAD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78BDEA-1FD7-C141-853A-633992186B3E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83E62E-7323-5943-ACAB-ABA15509C019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B1C04D-D6BE-C84B-8FB3-71F0DA83A2BB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54A6EE-3324-3843-9DC2-05535D62035F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6A3CAF-E3BE-F34F-B732-99A1298B1EFA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FF34D-82C1-B845-A45C-37C6E96E96F8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531A9-2CCE-5648-A86A-9EE054A7AF84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991FB3-89CD-8244-8581-9F6E54DBE578}"/>
              </a:ext>
            </a:extLst>
          </p:cNvPr>
          <p:cNvSpPr txBox="1"/>
          <p:nvPr/>
        </p:nvSpPr>
        <p:spPr>
          <a:xfrm>
            <a:off x="220913" y="2568180"/>
            <a:ext cx="347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Original Population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10629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A8849-74C3-CA4D-B034-74CE749AC2BA}"/>
              </a:ext>
            </a:extLst>
          </p:cNvPr>
          <p:cNvSpPr txBox="1"/>
          <p:nvPr/>
        </p:nvSpPr>
        <p:spPr>
          <a:xfrm>
            <a:off x="3714906" y="424368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Adaptation with </a:t>
            </a:r>
            <a:r>
              <a:rPr lang="en-US" i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some </a:t>
            </a:r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gene flow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ACCFC2-660D-4248-A961-DDDC6E745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5" b="-1"/>
          <a:stretch/>
        </p:blipFill>
        <p:spPr>
          <a:xfrm>
            <a:off x="716416" y="4413499"/>
            <a:ext cx="2489200" cy="11932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E3A729-EDB1-0B42-BC3A-F7886A12385B}"/>
              </a:ext>
            </a:extLst>
          </p:cNvPr>
          <p:cNvSpPr txBox="1"/>
          <p:nvPr/>
        </p:nvSpPr>
        <p:spPr>
          <a:xfrm>
            <a:off x="6223420" y="1408912"/>
            <a:ext cx="5846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Fixed Inversion Characteristics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88D127-487F-7445-ADF9-6BFD1137D339}"/>
              </a:ext>
            </a:extLst>
          </p:cNvPr>
          <p:cNvSpPr/>
          <p:nvPr/>
        </p:nvSpPr>
        <p:spPr>
          <a:xfrm>
            <a:off x="192338" y="1211471"/>
            <a:ext cx="5864802" cy="552926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1C293F-99E4-924C-9A9F-DD0D189F3B72}"/>
              </a:ext>
            </a:extLst>
          </p:cNvPr>
          <p:cNvCxnSpPr/>
          <p:nvPr/>
        </p:nvCxnSpPr>
        <p:spPr>
          <a:xfrm>
            <a:off x="10858691" y="2439050"/>
            <a:ext cx="0" cy="27432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46E976-8E2E-7249-804D-8714B1338E70}"/>
              </a:ext>
            </a:extLst>
          </p:cNvPr>
          <p:cNvSpPr txBox="1"/>
          <p:nvPr/>
        </p:nvSpPr>
        <p:spPr>
          <a:xfrm>
            <a:off x="10858691" y="2396253"/>
            <a:ext cx="79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QTN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0C534-2375-E24F-8EE7-6CB9FEF0E6C0}"/>
              </a:ext>
            </a:extLst>
          </p:cNvPr>
          <p:cNvSpPr txBox="1"/>
          <p:nvPr/>
        </p:nvSpPr>
        <p:spPr>
          <a:xfrm>
            <a:off x="7062978" y="4783862"/>
            <a:ext cx="441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QTNs arise through mutations in inversion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68E857-4442-1B41-91A6-BDEE4F73E47F}"/>
              </a:ext>
            </a:extLst>
          </p:cNvPr>
          <p:cNvGrpSpPr/>
          <p:nvPr/>
        </p:nvGrpSpPr>
        <p:grpSpPr>
          <a:xfrm>
            <a:off x="6659488" y="2973233"/>
            <a:ext cx="4974373" cy="1684759"/>
            <a:chOff x="6659488" y="2973233"/>
            <a:chExt cx="4974373" cy="16847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4EFEE78-2D60-0848-89C7-DDD0B1F1A611}"/>
                </a:ext>
              </a:extLst>
            </p:cNvPr>
            <p:cNvGrpSpPr/>
            <p:nvPr/>
          </p:nvGrpSpPr>
          <p:grpSpPr>
            <a:xfrm>
              <a:off x="6659488" y="4382993"/>
              <a:ext cx="4974373" cy="274999"/>
              <a:chOff x="6655851" y="3700545"/>
              <a:chExt cx="4974373" cy="27499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6488E2F-19E8-C742-B42F-7DCAE943C399}"/>
                  </a:ext>
                </a:extLst>
              </p:cNvPr>
              <p:cNvSpPr/>
              <p:nvPr/>
            </p:nvSpPr>
            <p:spPr>
              <a:xfrm>
                <a:off x="7715523" y="3701224"/>
                <a:ext cx="2212848" cy="2743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CF16636-CEE8-5E46-BBB6-5AE588693B9C}"/>
                  </a:ext>
                </a:extLst>
              </p:cNvPr>
              <p:cNvSpPr/>
              <p:nvPr/>
            </p:nvSpPr>
            <p:spPr>
              <a:xfrm>
                <a:off x="9938584" y="3701224"/>
                <a:ext cx="169164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5E6E8B1-A0E4-204B-BF77-439819D9F90A}"/>
                  </a:ext>
                </a:extLst>
              </p:cNvPr>
              <p:cNvSpPr/>
              <p:nvPr/>
            </p:nvSpPr>
            <p:spPr>
              <a:xfrm>
                <a:off x="6655851" y="3700545"/>
                <a:ext cx="105156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F62BA25-5514-E34E-BC82-333730E97242}"/>
                  </a:ext>
                </a:extLst>
              </p:cNvPr>
              <p:cNvCxnSpPr/>
              <p:nvPr/>
            </p:nvCxnSpPr>
            <p:spPr>
              <a:xfrm>
                <a:off x="7970854" y="3700545"/>
                <a:ext cx="0" cy="27432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8F19BD5-CE45-DA4D-A4C3-FFFB4E53F3A4}"/>
                  </a:ext>
                </a:extLst>
              </p:cNvPr>
              <p:cNvCxnSpPr/>
              <p:nvPr/>
            </p:nvCxnSpPr>
            <p:spPr>
              <a:xfrm>
                <a:off x="8706349" y="3700545"/>
                <a:ext cx="0" cy="27432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5E6BDA0-7923-AD49-B9C7-2B8299E43A29}"/>
                  </a:ext>
                </a:extLst>
              </p:cNvPr>
              <p:cNvCxnSpPr/>
              <p:nvPr/>
            </p:nvCxnSpPr>
            <p:spPr>
              <a:xfrm>
                <a:off x="9395462" y="3700545"/>
                <a:ext cx="0" cy="27432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C8668C7-64E5-5240-8884-9717831118D8}"/>
                </a:ext>
              </a:extLst>
            </p:cNvPr>
            <p:cNvGrpSpPr/>
            <p:nvPr/>
          </p:nvGrpSpPr>
          <p:grpSpPr>
            <a:xfrm>
              <a:off x="6659488" y="2973233"/>
              <a:ext cx="4974373" cy="274999"/>
              <a:chOff x="6655851" y="3700545"/>
              <a:chExt cx="4974373" cy="27499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50341AB-4AE2-FC40-8410-431A4DC69606}"/>
                  </a:ext>
                </a:extLst>
              </p:cNvPr>
              <p:cNvSpPr/>
              <p:nvPr/>
            </p:nvSpPr>
            <p:spPr>
              <a:xfrm>
                <a:off x="7715523" y="3701224"/>
                <a:ext cx="2212848" cy="2743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F77C83F-2FF0-8C46-A803-F9CF9AC35FBA}"/>
                  </a:ext>
                </a:extLst>
              </p:cNvPr>
              <p:cNvSpPr/>
              <p:nvPr/>
            </p:nvSpPr>
            <p:spPr>
              <a:xfrm>
                <a:off x="9938584" y="3701224"/>
                <a:ext cx="169164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48513C9-4E51-4141-99F5-4F53DE0F4206}"/>
                  </a:ext>
                </a:extLst>
              </p:cNvPr>
              <p:cNvSpPr/>
              <p:nvPr/>
            </p:nvSpPr>
            <p:spPr>
              <a:xfrm>
                <a:off x="6655851" y="3700545"/>
                <a:ext cx="105156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55BA449-3B01-2942-9F14-46757373CDC7}"/>
                </a:ext>
              </a:extLst>
            </p:cNvPr>
            <p:cNvCxnSpPr/>
            <p:nvPr/>
          </p:nvCxnSpPr>
          <p:spPr>
            <a:xfrm>
              <a:off x="9146675" y="3694605"/>
              <a:ext cx="0" cy="54908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0F01410-B0FB-324F-AB40-8B173D522912}"/>
              </a:ext>
            </a:extLst>
          </p:cNvPr>
          <p:cNvSpPr txBox="1"/>
          <p:nvPr/>
        </p:nvSpPr>
        <p:spPr>
          <a:xfrm>
            <a:off x="7062978" y="3307961"/>
            <a:ext cx="441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Initially neutral inversion</a:t>
            </a:r>
          </a:p>
        </p:txBody>
      </p:sp>
    </p:spTree>
    <p:extLst>
      <p:ext uri="{BB962C8B-B14F-4D97-AF65-F5344CB8AC3E}">
        <p14:creationId xmlns:p14="http://schemas.microsoft.com/office/powerpoint/2010/main" val="198208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307CD3-DD54-FB4A-8ECD-1EA0A9EEEB65}"/>
              </a:ext>
            </a:extLst>
          </p:cNvPr>
          <p:cNvGrpSpPr/>
          <p:nvPr/>
        </p:nvGrpSpPr>
        <p:grpSpPr>
          <a:xfrm>
            <a:off x="7059711" y="892158"/>
            <a:ext cx="3746529" cy="5073684"/>
            <a:chOff x="8475574" y="1241234"/>
            <a:chExt cx="3746529" cy="50736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7CBD5A-5DF7-C54C-9925-E3967B778A09}"/>
                </a:ext>
              </a:extLst>
            </p:cNvPr>
            <p:cNvGrpSpPr/>
            <p:nvPr/>
          </p:nvGrpSpPr>
          <p:grpSpPr>
            <a:xfrm>
              <a:off x="8475574" y="1241234"/>
              <a:ext cx="3746529" cy="5073684"/>
              <a:chOff x="554786" y="1108402"/>
              <a:chExt cx="3746529" cy="5073684"/>
            </a:xfrm>
          </p:grpSpPr>
          <p:pic>
            <p:nvPicPr>
              <p:cNvPr id="10" name="Picture 9" descr="Screen Shot 2016-01-09 at 10.26.03 PM.png">
                <a:extLst>
                  <a:ext uri="{FF2B5EF4-FFF2-40B4-BE49-F238E27FC236}">
                    <a16:creationId xmlns:a16="http://schemas.microsoft.com/office/drawing/2014/main" id="{5E579454-0D66-774D-B2DE-F383CF16A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56" t="21763" r="62412" b="24646"/>
              <a:stretch/>
            </p:blipFill>
            <p:spPr>
              <a:xfrm>
                <a:off x="554786" y="1108402"/>
                <a:ext cx="3746529" cy="5073684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931872D-C549-DE41-9D02-A9C8F2DD9697}"/>
                  </a:ext>
                </a:extLst>
              </p:cNvPr>
              <p:cNvSpPr/>
              <p:nvPr/>
            </p:nvSpPr>
            <p:spPr>
              <a:xfrm>
                <a:off x="2532176" y="1672392"/>
                <a:ext cx="118872" cy="12031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6597815-1299-6345-BC8C-836B0FFD4394}"/>
                  </a:ext>
                </a:extLst>
              </p:cNvPr>
              <p:cNvSpPr/>
              <p:nvPr/>
            </p:nvSpPr>
            <p:spPr>
              <a:xfrm>
                <a:off x="2501896" y="1856820"/>
                <a:ext cx="118872" cy="12031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58BD1E-4448-624D-9BA2-37FB269E9D8C}"/>
                  </a:ext>
                </a:extLst>
              </p:cNvPr>
              <p:cNvSpPr/>
              <p:nvPr/>
            </p:nvSpPr>
            <p:spPr>
              <a:xfrm>
                <a:off x="3465750" y="2438203"/>
                <a:ext cx="118872" cy="12031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2958C93-A472-3447-9EE1-92566E8548D7}"/>
                  </a:ext>
                </a:extLst>
              </p:cNvPr>
              <p:cNvSpPr/>
              <p:nvPr/>
            </p:nvSpPr>
            <p:spPr>
              <a:xfrm>
                <a:off x="3374368" y="2189230"/>
                <a:ext cx="118872" cy="12031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F9907A3-AAB7-DB4A-9CC1-16D2D29732E9}"/>
                  </a:ext>
                </a:extLst>
              </p:cNvPr>
              <p:cNvSpPr/>
              <p:nvPr/>
            </p:nvSpPr>
            <p:spPr>
              <a:xfrm>
                <a:off x="1535802" y="4602087"/>
                <a:ext cx="118872" cy="12031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EBEB670-A7EF-1249-AA88-A7FBA4B044BB}"/>
                  </a:ext>
                </a:extLst>
              </p:cNvPr>
              <p:cNvSpPr/>
              <p:nvPr/>
            </p:nvSpPr>
            <p:spPr>
              <a:xfrm>
                <a:off x="1613931" y="4344255"/>
                <a:ext cx="118872" cy="12031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A8F305F-83AC-9045-A65A-49E9D6C4F10F}"/>
                  </a:ext>
                </a:extLst>
              </p:cNvPr>
              <p:cNvSpPr/>
              <p:nvPr/>
            </p:nvSpPr>
            <p:spPr>
              <a:xfrm>
                <a:off x="1378292" y="5875180"/>
                <a:ext cx="118872" cy="12031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BE9F92-D018-584A-B916-EC0660BA73BB}"/>
                </a:ext>
              </a:extLst>
            </p:cNvPr>
            <p:cNvSpPr/>
            <p:nvPr/>
          </p:nvSpPr>
          <p:spPr>
            <a:xfrm>
              <a:off x="9320949" y="5839312"/>
              <a:ext cx="118872" cy="12031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535FE5D-C8D4-254F-8B9A-EC2FCFE73E21}"/>
              </a:ext>
            </a:extLst>
          </p:cNvPr>
          <p:cNvSpPr/>
          <p:nvPr/>
        </p:nvSpPr>
        <p:spPr>
          <a:xfrm>
            <a:off x="10661117" y="1090794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EB586F-7A29-2D49-8EE6-302DFE2189FC}"/>
              </a:ext>
            </a:extLst>
          </p:cNvPr>
          <p:cNvSpPr/>
          <p:nvPr/>
        </p:nvSpPr>
        <p:spPr>
          <a:xfrm>
            <a:off x="10669080" y="1446756"/>
            <a:ext cx="274320" cy="27432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F8A81A-3D98-3948-B0A8-117775647AA9}"/>
              </a:ext>
            </a:extLst>
          </p:cNvPr>
          <p:cNvSpPr txBox="1"/>
          <p:nvPr/>
        </p:nvSpPr>
        <p:spPr>
          <a:xfrm>
            <a:off x="11002925" y="1052612"/>
            <a:ext cx="1505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Stationary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12281-E858-4544-ADDB-AF2809474598}"/>
              </a:ext>
            </a:extLst>
          </p:cNvPr>
          <p:cNvSpPr txBox="1"/>
          <p:nvPr/>
        </p:nvSpPr>
        <p:spPr>
          <a:xfrm>
            <a:off x="11016613" y="1403499"/>
            <a:ext cx="1505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Migratory</a:t>
            </a:r>
          </a:p>
        </p:txBody>
      </p:sp>
    </p:spTree>
    <p:extLst>
      <p:ext uri="{BB962C8B-B14F-4D97-AF65-F5344CB8AC3E}">
        <p14:creationId xmlns:p14="http://schemas.microsoft.com/office/powerpoint/2010/main" val="58111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B453B-98F9-1147-BC7E-DBB5CFA048A0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9E01A-E50D-B54B-91F3-162B139633B2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Research 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390CC-AF04-3543-A4A6-5363CE205E37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913A34-F184-954C-A9ED-5AE0A0820B12}"/>
              </a:ext>
            </a:extLst>
          </p:cNvPr>
          <p:cNvSpPr/>
          <p:nvPr/>
        </p:nvSpPr>
        <p:spPr>
          <a:xfrm>
            <a:off x="0" y="1356932"/>
            <a:ext cx="6366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Do inversions facilitate local adaptation under gene flow?</a:t>
            </a:r>
          </a:p>
          <a:p>
            <a:pPr marL="342900" fontAlgn="ctr"/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 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0EEE-1866-B841-A88B-915F94DA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4" y="2446717"/>
            <a:ext cx="896921" cy="854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13FA3D-C4D3-0548-96BC-2155F1A68EB5}"/>
              </a:ext>
            </a:extLst>
          </p:cNvPr>
          <p:cNvSpPr/>
          <p:nvPr/>
        </p:nvSpPr>
        <p:spPr>
          <a:xfrm>
            <a:off x="1262329" y="2874074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QTN Mutation 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35DF0-F53F-FA49-8012-CB46AA5DCAC7}"/>
              </a:ext>
            </a:extLst>
          </p:cNvPr>
          <p:cNvSpPr/>
          <p:nvPr/>
        </p:nvSpPr>
        <p:spPr>
          <a:xfrm>
            <a:off x="1262329" y="3761791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Selection Strength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A0FE8F-8345-D645-9CD9-690FD77B01B1}"/>
              </a:ext>
            </a:extLst>
          </p:cNvPr>
          <p:cNvSpPr/>
          <p:nvPr/>
        </p:nvSpPr>
        <p:spPr>
          <a:xfrm>
            <a:off x="1262328" y="4649508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QTN Effect Size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5ACF3-B562-B54C-8FC2-983EC71405BD}"/>
              </a:ext>
            </a:extLst>
          </p:cNvPr>
          <p:cNvSpPr/>
          <p:nvPr/>
        </p:nvSpPr>
        <p:spPr>
          <a:xfrm>
            <a:off x="1262328" y="5537225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Migration Rate</a:t>
            </a:r>
          </a:p>
        </p:txBody>
      </p:sp>
    </p:spTree>
    <p:extLst>
      <p:ext uri="{BB962C8B-B14F-4D97-AF65-F5344CB8AC3E}">
        <p14:creationId xmlns:p14="http://schemas.microsoft.com/office/powerpoint/2010/main" val="408623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DB23665-CED2-754B-BCE0-E6EBA61D80D0}"/>
              </a:ext>
            </a:extLst>
          </p:cNvPr>
          <p:cNvSpPr/>
          <p:nvPr/>
        </p:nvSpPr>
        <p:spPr>
          <a:xfrm>
            <a:off x="7099069" y="3318055"/>
            <a:ext cx="4505498" cy="9198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B453B-98F9-1147-BC7E-DBB5CFA048A0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9E01A-E50D-B54B-91F3-162B139633B2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Research 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390CC-AF04-3543-A4A6-5363CE205E37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913A34-F184-954C-A9ED-5AE0A0820B12}"/>
              </a:ext>
            </a:extLst>
          </p:cNvPr>
          <p:cNvSpPr/>
          <p:nvPr/>
        </p:nvSpPr>
        <p:spPr>
          <a:xfrm>
            <a:off x="0" y="1356932"/>
            <a:ext cx="6366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Do inversions facilitate local adaptation under gene flow?</a:t>
            </a:r>
          </a:p>
          <a:p>
            <a:pPr marL="342900" fontAlgn="ctr"/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 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0EEE-1866-B841-A88B-915F94DA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4" y="2446717"/>
            <a:ext cx="896921" cy="854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13FA3D-C4D3-0548-96BC-2155F1A68EB5}"/>
              </a:ext>
            </a:extLst>
          </p:cNvPr>
          <p:cNvSpPr/>
          <p:nvPr/>
        </p:nvSpPr>
        <p:spPr>
          <a:xfrm>
            <a:off x="1262329" y="2874074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QTN Mutation 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35DF0-F53F-FA49-8012-CB46AA5DCAC7}"/>
              </a:ext>
            </a:extLst>
          </p:cNvPr>
          <p:cNvSpPr/>
          <p:nvPr/>
        </p:nvSpPr>
        <p:spPr>
          <a:xfrm>
            <a:off x="1262329" y="3761791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Selection Strength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A0FE8F-8345-D645-9CD9-690FD77B01B1}"/>
              </a:ext>
            </a:extLst>
          </p:cNvPr>
          <p:cNvSpPr/>
          <p:nvPr/>
        </p:nvSpPr>
        <p:spPr>
          <a:xfrm>
            <a:off x="1262328" y="4649508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QTN Effect Size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5ACF3-B562-B54C-8FC2-983EC71405BD}"/>
              </a:ext>
            </a:extLst>
          </p:cNvPr>
          <p:cNvSpPr/>
          <p:nvPr/>
        </p:nvSpPr>
        <p:spPr>
          <a:xfrm>
            <a:off x="1262328" y="5537225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Migration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70297-7F42-9445-A74F-1263C6138331}"/>
              </a:ext>
            </a:extLst>
          </p:cNvPr>
          <p:cNvSpPr txBox="1"/>
          <p:nvPr/>
        </p:nvSpPr>
        <p:spPr>
          <a:xfrm>
            <a:off x="5816562" y="1174277"/>
            <a:ext cx="62915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For an adaptive inversion to segregate under local adaptation with gene flow, does it require specific characteristics?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E5BD7-1034-0545-8013-E6E48DE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54" y="3441479"/>
            <a:ext cx="2608857" cy="6988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96817F4-14B7-2646-8E2C-AC5D29A5829F}"/>
              </a:ext>
            </a:extLst>
          </p:cNvPr>
          <p:cNvSpPr txBox="1"/>
          <p:nvPr/>
        </p:nvSpPr>
        <p:spPr>
          <a:xfrm>
            <a:off x="6650420" y="3593306"/>
            <a:ext cx="254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215192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200521B-6FCC-0B45-99F6-A759BECC7F26}"/>
              </a:ext>
            </a:extLst>
          </p:cNvPr>
          <p:cNvSpPr/>
          <p:nvPr/>
        </p:nvSpPr>
        <p:spPr>
          <a:xfrm>
            <a:off x="7099069" y="4513548"/>
            <a:ext cx="4505498" cy="9198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B23665-CED2-754B-BCE0-E6EBA61D80D0}"/>
              </a:ext>
            </a:extLst>
          </p:cNvPr>
          <p:cNvSpPr/>
          <p:nvPr/>
        </p:nvSpPr>
        <p:spPr>
          <a:xfrm>
            <a:off x="7099069" y="3318055"/>
            <a:ext cx="4505498" cy="9198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B453B-98F9-1147-BC7E-DBB5CFA048A0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9E01A-E50D-B54B-91F3-162B139633B2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Research 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390CC-AF04-3543-A4A6-5363CE205E37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913A34-F184-954C-A9ED-5AE0A0820B12}"/>
              </a:ext>
            </a:extLst>
          </p:cNvPr>
          <p:cNvSpPr/>
          <p:nvPr/>
        </p:nvSpPr>
        <p:spPr>
          <a:xfrm>
            <a:off x="0" y="1356932"/>
            <a:ext cx="6366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Do inversions facilitate local adaptation under gene flow?</a:t>
            </a:r>
          </a:p>
          <a:p>
            <a:pPr marL="342900" fontAlgn="ctr"/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 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0EEE-1866-B841-A88B-915F94DA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4" y="2446717"/>
            <a:ext cx="896921" cy="854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13FA3D-C4D3-0548-96BC-2155F1A68EB5}"/>
              </a:ext>
            </a:extLst>
          </p:cNvPr>
          <p:cNvSpPr/>
          <p:nvPr/>
        </p:nvSpPr>
        <p:spPr>
          <a:xfrm>
            <a:off x="1262329" y="2874074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QTN Mutation 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35DF0-F53F-FA49-8012-CB46AA5DCAC7}"/>
              </a:ext>
            </a:extLst>
          </p:cNvPr>
          <p:cNvSpPr/>
          <p:nvPr/>
        </p:nvSpPr>
        <p:spPr>
          <a:xfrm>
            <a:off x="1262329" y="3761791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Selection Strength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A0FE8F-8345-D645-9CD9-690FD77B01B1}"/>
              </a:ext>
            </a:extLst>
          </p:cNvPr>
          <p:cNvSpPr/>
          <p:nvPr/>
        </p:nvSpPr>
        <p:spPr>
          <a:xfrm>
            <a:off x="1262328" y="4649508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QTN Effect Size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5ACF3-B562-B54C-8FC2-983EC71405BD}"/>
              </a:ext>
            </a:extLst>
          </p:cNvPr>
          <p:cNvSpPr/>
          <p:nvPr/>
        </p:nvSpPr>
        <p:spPr>
          <a:xfrm>
            <a:off x="1262328" y="5537225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Migration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70297-7F42-9445-A74F-1263C6138331}"/>
              </a:ext>
            </a:extLst>
          </p:cNvPr>
          <p:cNvSpPr txBox="1"/>
          <p:nvPr/>
        </p:nvSpPr>
        <p:spPr>
          <a:xfrm>
            <a:off x="5816562" y="1174277"/>
            <a:ext cx="62915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For an adaptive inversion to segregate under local adaptation with gene flow, does it require specific characteristics?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E5BD7-1034-0545-8013-E6E48DE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54" y="3441479"/>
            <a:ext cx="2608857" cy="6988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FFD5ECE-EB74-E24D-A288-EB0D556862D6}"/>
              </a:ext>
            </a:extLst>
          </p:cNvPr>
          <p:cNvSpPr txBox="1"/>
          <p:nvPr/>
        </p:nvSpPr>
        <p:spPr>
          <a:xfrm>
            <a:off x="6650420" y="3593306"/>
            <a:ext cx="254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capture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15221-95B7-0E44-B4B1-B89FA3D60991}"/>
              </a:ext>
            </a:extLst>
          </p:cNvPr>
          <p:cNvSpPr txBox="1"/>
          <p:nvPr/>
        </p:nvSpPr>
        <p:spPr>
          <a:xfrm>
            <a:off x="6627609" y="4788766"/>
            <a:ext cx="254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mutation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FB11E26-853D-F345-84D8-43FD785DE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553" y="4604066"/>
            <a:ext cx="2608857" cy="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6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951CAB2-F23C-774C-90DC-9DB702C7E89A}"/>
              </a:ext>
            </a:extLst>
          </p:cNvPr>
          <p:cNvSpPr/>
          <p:nvPr/>
        </p:nvSpPr>
        <p:spPr>
          <a:xfrm>
            <a:off x="7099069" y="5694675"/>
            <a:ext cx="4505498" cy="9198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00521B-6FCC-0B45-99F6-A759BECC7F26}"/>
              </a:ext>
            </a:extLst>
          </p:cNvPr>
          <p:cNvSpPr/>
          <p:nvPr/>
        </p:nvSpPr>
        <p:spPr>
          <a:xfrm>
            <a:off x="7099069" y="4513548"/>
            <a:ext cx="4505498" cy="9198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B23665-CED2-754B-BCE0-E6EBA61D80D0}"/>
              </a:ext>
            </a:extLst>
          </p:cNvPr>
          <p:cNvSpPr/>
          <p:nvPr/>
        </p:nvSpPr>
        <p:spPr>
          <a:xfrm>
            <a:off x="7099069" y="3318055"/>
            <a:ext cx="4505498" cy="9198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B453B-98F9-1147-BC7E-DBB5CFA048A0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9E01A-E50D-B54B-91F3-162B139633B2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Research 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390CC-AF04-3543-A4A6-5363CE205E37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913A34-F184-954C-A9ED-5AE0A0820B12}"/>
              </a:ext>
            </a:extLst>
          </p:cNvPr>
          <p:cNvSpPr/>
          <p:nvPr/>
        </p:nvSpPr>
        <p:spPr>
          <a:xfrm>
            <a:off x="0" y="1356932"/>
            <a:ext cx="6366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Do inversions facilitate local adaptation under gene flow?</a:t>
            </a:r>
          </a:p>
          <a:p>
            <a:pPr marL="342900" fontAlgn="ctr"/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342900" font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 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A0EEE-1866-B841-A88B-915F94DA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4" y="2446717"/>
            <a:ext cx="896921" cy="854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13FA3D-C4D3-0548-96BC-2155F1A68EB5}"/>
              </a:ext>
            </a:extLst>
          </p:cNvPr>
          <p:cNvSpPr/>
          <p:nvPr/>
        </p:nvSpPr>
        <p:spPr>
          <a:xfrm>
            <a:off x="1262329" y="2874074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QTN Mutation 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35DF0-F53F-FA49-8012-CB46AA5DCAC7}"/>
              </a:ext>
            </a:extLst>
          </p:cNvPr>
          <p:cNvSpPr/>
          <p:nvPr/>
        </p:nvSpPr>
        <p:spPr>
          <a:xfrm>
            <a:off x="1262329" y="3761791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Selection Strength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A0FE8F-8345-D645-9CD9-690FD77B01B1}"/>
              </a:ext>
            </a:extLst>
          </p:cNvPr>
          <p:cNvSpPr/>
          <p:nvPr/>
        </p:nvSpPr>
        <p:spPr>
          <a:xfrm>
            <a:off x="1262328" y="4649508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QTN Effect Size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5ACF3-B562-B54C-8FC2-983EC71405BD}"/>
              </a:ext>
            </a:extLst>
          </p:cNvPr>
          <p:cNvSpPr/>
          <p:nvPr/>
        </p:nvSpPr>
        <p:spPr>
          <a:xfrm>
            <a:off x="1262328" y="5537225"/>
            <a:ext cx="3508597" cy="647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Migration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70297-7F42-9445-A74F-1263C6138331}"/>
              </a:ext>
            </a:extLst>
          </p:cNvPr>
          <p:cNvSpPr txBox="1"/>
          <p:nvPr/>
        </p:nvSpPr>
        <p:spPr>
          <a:xfrm>
            <a:off x="5816562" y="1174277"/>
            <a:ext cx="62915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For an adaptive inversion to segregate under local adaptation with gene flow, does it require specific characteristics?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E5BD7-1034-0545-8013-E6E48DEB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54" y="3441479"/>
            <a:ext cx="2608857" cy="6988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FFD5ECE-EB74-E24D-A288-EB0D556862D6}"/>
              </a:ext>
            </a:extLst>
          </p:cNvPr>
          <p:cNvSpPr txBox="1"/>
          <p:nvPr/>
        </p:nvSpPr>
        <p:spPr>
          <a:xfrm>
            <a:off x="6650420" y="3593306"/>
            <a:ext cx="254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capture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15221-95B7-0E44-B4B1-B89FA3D60991}"/>
              </a:ext>
            </a:extLst>
          </p:cNvPr>
          <p:cNvSpPr txBox="1"/>
          <p:nvPr/>
        </p:nvSpPr>
        <p:spPr>
          <a:xfrm>
            <a:off x="6627609" y="4788766"/>
            <a:ext cx="254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mutation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05FFED-981A-A348-8B93-74013C4A11C4}"/>
              </a:ext>
            </a:extLst>
          </p:cNvPr>
          <p:cNvSpPr txBox="1"/>
          <p:nvPr/>
        </p:nvSpPr>
        <p:spPr>
          <a:xfrm>
            <a:off x="6650420" y="5994819"/>
            <a:ext cx="254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combination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FB11E26-853D-F345-84D8-43FD785DE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553" y="4604066"/>
            <a:ext cx="2608857" cy="73873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94A222D-44FE-434C-A2E5-9F214D2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553" y="5823430"/>
            <a:ext cx="2608857" cy="71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B25A0-2177-4441-88B2-935C781D14A5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82477-8D4D-7E4E-8530-D8B85308E8DB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2FC0636-532C-B84B-9334-8110674DB0A5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6808A-9189-6749-8BFB-AB2B686C6E31}"/>
              </a:ext>
            </a:extLst>
          </p:cNvPr>
          <p:cNvGrpSpPr/>
          <p:nvPr/>
        </p:nvGrpSpPr>
        <p:grpSpPr>
          <a:xfrm>
            <a:off x="5485314" y="1482934"/>
            <a:ext cx="2481943" cy="2429691"/>
            <a:chOff x="2194560" y="2926080"/>
            <a:chExt cx="2481943" cy="24296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E10184-63CF-BD49-8CDF-BE3E409F8DB3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D047CA-DDBC-B944-B21D-A05FA37F3F63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3508BC-E211-614D-AF03-482E351A72C9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EE5AFB-3196-AC4A-AECC-08C9EE78C450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1A05F6-D45E-AA46-B46E-CC43A926F697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CF8F76-519C-A543-B3D6-0EFDE3E7FDED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77FB91-DF85-494C-A56B-451B795E04A9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67CF22-94A3-C148-B720-D4B2773702AB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7A13D9-5F37-5D44-8BF9-48B90B697AC0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3BF3F5-8D96-A94A-932C-2EA63900AF90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C31282-91F7-4A43-B6B3-8267474A323D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0681B3-AE1C-DF40-BA6B-D681BB44A266}"/>
              </a:ext>
            </a:extLst>
          </p:cNvPr>
          <p:cNvGrpSpPr/>
          <p:nvPr/>
        </p:nvGrpSpPr>
        <p:grpSpPr>
          <a:xfrm>
            <a:off x="9113520" y="1482934"/>
            <a:ext cx="2481943" cy="2429691"/>
            <a:chOff x="6971211" y="2926079"/>
            <a:chExt cx="2481943" cy="24296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729272-8A5E-284A-ADF9-8BB3056EF169}"/>
                </a:ext>
              </a:extLst>
            </p:cNvPr>
            <p:cNvSpPr/>
            <p:nvPr/>
          </p:nvSpPr>
          <p:spPr>
            <a:xfrm>
              <a:off x="6971211" y="2926079"/>
              <a:ext cx="2481943" cy="2429691"/>
            </a:xfrm>
            <a:prstGeom prst="ellipse">
              <a:avLst/>
            </a:prstGeom>
            <a:solidFill>
              <a:srgbClr val="FD989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4DBFDE-AF88-7649-BB98-273F94C1E188}"/>
                </a:ext>
              </a:extLst>
            </p:cNvPr>
            <p:cNvSpPr/>
            <p:nvPr/>
          </p:nvSpPr>
          <p:spPr>
            <a:xfrm>
              <a:off x="7502434" y="328312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8418C3-C492-9B42-8295-571A9A66B112}"/>
                </a:ext>
              </a:extLst>
            </p:cNvPr>
            <p:cNvSpPr/>
            <p:nvPr/>
          </p:nvSpPr>
          <p:spPr>
            <a:xfrm>
              <a:off x="8571411" y="421058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E242DC-F7AF-2242-A681-BCC730385DEE}"/>
                </a:ext>
              </a:extLst>
            </p:cNvPr>
            <p:cNvSpPr/>
            <p:nvPr/>
          </p:nvSpPr>
          <p:spPr>
            <a:xfrm>
              <a:off x="7963987" y="421058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1A47E1-F644-F945-AD71-FBD28035FEFE}"/>
                </a:ext>
              </a:extLst>
            </p:cNvPr>
            <p:cNvSpPr/>
            <p:nvPr/>
          </p:nvSpPr>
          <p:spPr>
            <a:xfrm>
              <a:off x="8159932" y="3299298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BB3256-ECC3-2A45-868E-F695000F03CD}"/>
                </a:ext>
              </a:extLst>
            </p:cNvPr>
            <p:cNvSpPr/>
            <p:nvPr/>
          </p:nvSpPr>
          <p:spPr>
            <a:xfrm>
              <a:off x="7439298" y="445878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ECAAA95-AB6A-2E40-A43B-84A7EF87DDA6}"/>
                </a:ext>
              </a:extLst>
            </p:cNvPr>
            <p:cNvSpPr/>
            <p:nvPr/>
          </p:nvSpPr>
          <p:spPr>
            <a:xfrm>
              <a:off x="8020596" y="3760226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56780E-C78F-E248-B7EE-BA91334AE3F2}"/>
                </a:ext>
              </a:extLst>
            </p:cNvPr>
            <p:cNvSpPr/>
            <p:nvPr/>
          </p:nvSpPr>
          <p:spPr>
            <a:xfrm>
              <a:off x="8273144" y="4818942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F8B5F9E-1360-D545-AE2F-3B69D18F7331}"/>
                </a:ext>
              </a:extLst>
            </p:cNvPr>
            <p:cNvSpPr/>
            <p:nvPr/>
          </p:nvSpPr>
          <p:spPr>
            <a:xfrm>
              <a:off x="8871855" y="3694608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090CF3-394B-924A-9E6B-A7E22E148642}"/>
                </a:ext>
              </a:extLst>
            </p:cNvPr>
            <p:cNvSpPr/>
            <p:nvPr/>
          </p:nvSpPr>
          <p:spPr>
            <a:xfrm>
              <a:off x="7365275" y="3766754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1A85EB-FDBF-F543-A9C1-4F5B7251FE2F}"/>
                </a:ext>
              </a:extLst>
            </p:cNvPr>
            <p:cNvSpPr/>
            <p:nvPr/>
          </p:nvSpPr>
          <p:spPr>
            <a:xfrm>
              <a:off x="8876211" y="451538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2D165-B2E4-1949-B94F-5F0CBC780490}"/>
              </a:ext>
            </a:extLst>
          </p:cNvPr>
          <p:cNvGrpSpPr/>
          <p:nvPr/>
        </p:nvGrpSpPr>
        <p:grpSpPr>
          <a:xfrm>
            <a:off x="5049210" y="4557055"/>
            <a:ext cx="4573523" cy="1925873"/>
            <a:chOff x="5670979" y="4501429"/>
            <a:chExt cx="6011524" cy="252238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6C2B50-890E-2743-AB0F-E764A1ABDF49}"/>
                </a:ext>
              </a:extLst>
            </p:cNvPr>
            <p:cNvGrpSpPr/>
            <p:nvPr/>
          </p:nvGrpSpPr>
          <p:grpSpPr>
            <a:xfrm>
              <a:off x="6120912" y="4596384"/>
              <a:ext cx="3958823" cy="2202434"/>
              <a:chOff x="6120912" y="4596384"/>
              <a:chExt cx="3958823" cy="220243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FDA765-C7A5-2F49-8447-762E23A90A8D}"/>
                  </a:ext>
                </a:extLst>
              </p:cNvPr>
              <p:cNvSpPr/>
              <p:nvPr/>
            </p:nvSpPr>
            <p:spPr>
              <a:xfrm>
                <a:off x="6473952" y="6461760"/>
                <a:ext cx="658368" cy="158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F24749A-E568-CE47-83C0-20250EE3DB3E}"/>
                  </a:ext>
                </a:extLst>
              </p:cNvPr>
              <p:cNvGrpSpPr/>
              <p:nvPr/>
            </p:nvGrpSpPr>
            <p:grpSpPr>
              <a:xfrm>
                <a:off x="6653784" y="4798820"/>
                <a:ext cx="1744716" cy="1745116"/>
                <a:chOff x="9790176" y="4552137"/>
                <a:chExt cx="1744716" cy="1745116"/>
              </a:xfrm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C8525BF4-237A-0941-A98A-EDCE3E97B6E0}"/>
                    </a:ext>
                  </a:extLst>
                </p:cNvPr>
                <p:cNvSpPr/>
                <p:nvPr/>
              </p:nvSpPr>
              <p:spPr>
                <a:xfrm>
                  <a:off x="9790176" y="4552137"/>
                  <a:ext cx="1438129" cy="1633455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6740322-0188-744D-9029-E2D802D1D5B9}"/>
                    </a:ext>
                  </a:extLst>
                </p:cNvPr>
                <p:cNvSpPr/>
                <p:nvPr/>
              </p:nvSpPr>
              <p:spPr>
                <a:xfrm>
                  <a:off x="10980156" y="6053413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E786A64-0710-A24F-BDA7-3238336BFDF2}"/>
                  </a:ext>
                </a:extLst>
              </p:cNvPr>
              <p:cNvSpPr/>
              <p:nvPr/>
            </p:nvSpPr>
            <p:spPr>
              <a:xfrm>
                <a:off x="9512808" y="6312575"/>
                <a:ext cx="554736" cy="243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788CBB-CDF2-9648-94E1-C9A457D8877F}"/>
                  </a:ext>
                </a:extLst>
              </p:cNvPr>
              <p:cNvSpPr txBox="1"/>
              <p:nvPr/>
            </p:nvSpPr>
            <p:spPr>
              <a:xfrm>
                <a:off x="8770722" y="6305742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AADEC5-4840-524F-B609-CCE08AFD6636}"/>
                  </a:ext>
                </a:extLst>
              </p:cNvPr>
              <p:cNvSpPr txBox="1"/>
              <p:nvPr/>
            </p:nvSpPr>
            <p:spPr>
              <a:xfrm>
                <a:off x="7044003" y="6315091"/>
                <a:ext cx="557784" cy="483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-1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D39F33F-3AF1-8D42-9049-9189B6D1842C}"/>
                  </a:ext>
                </a:extLst>
              </p:cNvPr>
              <p:cNvCxnSpPr/>
              <p:nvPr/>
            </p:nvCxnSpPr>
            <p:spPr>
              <a:xfrm>
                <a:off x="6132576" y="4596384"/>
                <a:ext cx="0" cy="1725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AEAC42B-437F-554C-876D-79303795B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0912" y="6306634"/>
                <a:ext cx="39588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53B24E-204F-2D49-B7D8-4647948A3519}"/>
                </a:ext>
              </a:extLst>
            </p:cNvPr>
            <p:cNvSpPr txBox="1"/>
            <p:nvPr/>
          </p:nvSpPr>
          <p:spPr>
            <a:xfrm>
              <a:off x="9780551" y="6654481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Phenotype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AF9CEA-51DA-E248-9F3A-EFB0ACA77D05}"/>
                </a:ext>
              </a:extLst>
            </p:cNvPr>
            <p:cNvSpPr txBox="1"/>
            <p:nvPr/>
          </p:nvSpPr>
          <p:spPr>
            <a:xfrm rot="16200000">
              <a:off x="4920058" y="5252350"/>
              <a:ext cx="1901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Fitness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F586C3-138E-7449-8681-59EB7F633853}"/>
              </a:ext>
            </a:extLst>
          </p:cNvPr>
          <p:cNvGrpSpPr/>
          <p:nvPr/>
        </p:nvGrpSpPr>
        <p:grpSpPr>
          <a:xfrm>
            <a:off x="9048867" y="4615543"/>
            <a:ext cx="3011843" cy="1674450"/>
            <a:chOff x="6120911" y="4596383"/>
            <a:chExt cx="3958823" cy="219308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A5FD08-144C-4B4B-8865-C00B0FE95CD0}"/>
                </a:ext>
              </a:extLst>
            </p:cNvPr>
            <p:cNvSpPr/>
            <p:nvPr/>
          </p:nvSpPr>
          <p:spPr>
            <a:xfrm>
              <a:off x="6473952" y="6461760"/>
              <a:ext cx="658368" cy="158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CD3D3F-8251-9041-A6DE-6DFCC33759EF}"/>
                </a:ext>
              </a:extLst>
            </p:cNvPr>
            <p:cNvSpPr/>
            <p:nvPr/>
          </p:nvSpPr>
          <p:spPr>
            <a:xfrm>
              <a:off x="7836409" y="6184188"/>
              <a:ext cx="554736" cy="243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118E7A-A9CE-4D4B-8E28-FD77D985D16C}"/>
                </a:ext>
              </a:extLst>
            </p:cNvPr>
            <p:cNvGrpSpPr/>
            <p:nvPr/>
          </p:nvGrpSpPr>
          <p:grpSpPr>
            <a:xfrm>
              <a:off x="8330183" y="4798954"/>
              <a:ext cx="1737360" cy="1765683"/>
              <a:chOff x="9790176" y="4539552"/>
              <a:chExt cx="1737360" cy="1765683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4117A08-EBB6-F146-87F3-4303DF44982B}"/>
                  </a:ext>
                </a:extLst>
              </p:cNvPr>
              <p:cNvSpPr/>
              <p:nvPr/>
            </p:nvSpPr>
            <p:spPr>
              <a:xfrm>
                <a:off x="9790176" y="4539552"/>
                <a:ext cx="1438129" cy="1633452"/>
              </a:xfrm>
              <a:custGeom>
                <a:avLst/>
                <a:gdLst>
                  <a:gd name="connsiteX0" fmla="*/ 0 w 1438129"/>
                  <a:gd name="connsiteY0" fmla="*/ 1487428 h 1633453"/>
                  <a:gd name="connsiteX1" fmla="*/ 682752 w 1438129"/>
                  <a:gd name="connsiteY1" fmla="*/ 4 h 1633453"/>
                  <a:gd name="connsiteX2" fmla="*/ 1377696 w 1438129"/>
                  <a:gd name="connsiteY2" fmla="*/ 1499620 h 1633453"/>
                  <a:gd name="connsiteX3" fmla="*/ 1402080 w 1438129"/>
                  <a:gd name="connsiteY3" fmla="*/ 1560580 h 1633453"/>
                  <a:gd name="connsiteX4" fmla="*/ 1402080 w 1438129"/>
                  <a:gd name="connsiteY4" fmla="*/ 1560580 h 163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129" h="1633453">
                    <a:moveTo>
                      <a:pt x="0" y="1487428"/>
                    </a:moveTo>
                    <a:cubicBezTo>
                      <a:pt x="226568" y="742700"/>
                      <a:pt x="453136" y="-2028"/>
                      <a:pt x="682752" y="4"/>
                    </a:cubicBezTo>
                    <a:cubicBezTo>
                      <a:pt x="912368" y="2036"/>
                      <a:pt x="1257808" y="1239524"/>
                      <a:pt x="1377696" y="1499620"/>
                    </a:cubicBezTo>
                    <a:cubicBezTo>
                      <a:pt x="1497584" y="1759716"/>
                      <a:pt x="1402080" y="1560580"/>
                      <a:pt x="1402080" y="1560580"/>
                    </a:cubicBezTo>
                    <a:lnTo>
                      <a:pt x="1402080" y="156058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1236361-44C2-F042-BB50-A39EB0010BED}"/>
                  </a:ext>
                </a:extLst>
              </p:cNvPr>
              <p:cNvSpPr/>
              <p:nvPr/>
            </p:nvSpPr>
            <p:spPr>
              <a:xfrm>
                <a:off x="10972800" y="6061395"/>
                <a:ext cx="554736" cy="243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E60214-085F-3540-8462-E120FACD2782}"/>
                </a:ext>
              </a:extLst>
            </p:cNvPr>
            <p:cNvSpPr txBox="1"/>
            <p:nvPr/>
          </p:nvSpPr>
          <p:spPr>
            <a:xfrm>
              <a:off x="8729279" y="6305742"/>
              <a:ext cx="557784" cy="483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D4DF79-3C95-6949-9C5C-C104C51CA9F4}"/>
                </a:ext>
              </a:extLst>
            </p:cNvPr>
            <p:cNvSpPr txBox="1"/>
            <p:nvPr/>
          </p:nvSpPr>
          <p:spPr>
            <a:xfrm>
              <a:off x="7098630" y="6315091"/>
              <a:ext cx="557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11C9DA-CA58-CF40-BB69-C95E838F370F}"/>
                </a:ext>
              </a:extLst>
            </p:cNvPr>
            <p:cNvCxnSpPr/>
            <p:nvPr/>
          </p:nvCxnSpPr>
          <p:spPr>
            <a:xfrm>
              <a:off x="6132575" y="4596383"/>
              <a:ext cx="0" cy="17251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59D490-AB3E-AA4B-A47D-0407DCA19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0912" y="6306634"/>
              <a:ext cx="39588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72667FA-5CB4-1C46-BA13-79AE1A7CDF94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305976" y="4609937"/>
            <a:ext cx="4444" cy="13318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8BCA6FA-9A7F-2E4C-94DF-64CDB5FD9975}"/>
              </a:ext>
            </a:extLst>
          </p:cNvPr>
          <p:cNvSpPr txBox="1"/>
          <p:nvPr/>
        </p:nvSpPr>
        <p:spPr>
          <a:xfrm>
            <a:off x="6056373" y="4197927"/>
            <a:ext cx="52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𝜽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4A88F5B-9454-DA48-BBD0-1FD7B5B3ACB0}"/>
              </a:ext>
            </a:extLst>
          </p:cNvPr>
          <p:cNvCxnSpPr>
            <a:cxnSpLocks/>
          </p:cNvCxnSpPr>
          <p:nvPr/>
        </p:nvCxnSpPr>
        <p:spPr>
          <a:xfrm>
            <a:off x="11240013" y="4566331"/>
            <a:ext cx="0" cy="14438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D25612-73A1-B54D-93E6-6E658240BCC7}"/>
              </a:ext>
            </a:extLst>
          </p:cNvPr>
          <p:cNvSpPr txBox="1"/>
          <p:nvPr/>
        </p:nvSpPr>
        <p:spPr>
          <a:xfrm>
            <a:off x="10985966" y="4154321"/>
            <a:ext cx="52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𝜽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EC06BB9-F1F5-9D4C-ABFB-EC38D8683854}"/>
              </a:ext>
            </a:extLst>
          </p:cNvPr>
          <p:cNvCxnSpPr/>
          <p:nvPr/>
        </p:nvCxnSpPr>
        <p:spPr>
          <a:xfrm>
            <a:off x="7651569" y="5857627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58AB716-93D4-0C49-9407-5CDB54F66ADC}"/>
              </a:ext>
            </a:extLst>
          </p:cNvPr>
          <p:cNvCxnSpPr/>
          <p:nvPr/>
        </p:nvCxnSpPr>
        <p:spPr>
          <a:xfrm>
            <a:off x="6304844" y="5841862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1B3C63-F46D-0B4D-9134-46B317CF99C3}"/>
              </a:ext>
            </a:extLst>
          </p:cNvPr>
          <p:cNvCxnSpPr/>
          <p:nvPr/>
        </p:nvCxnSpPr>
        <p:spPr>
          <a:xfrm>
            <a:off x="9975503" y="5836512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A781C5-CDB7-244B-83FC-2521B60B8E30}"/>
              </a:ext>
            </a:extLst>
          </p:cNvPr>
          <p:cNvCxnSpPr/>
          <p:nvPr/>
        </p:nvCxnSpPr>
        <p:spPr>
          <a:xfrm>
            <a:off x="11240013" y="5827851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38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B25A0-2177-4441-88B2-935C781D14A5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82477-8D4D-7E4E-8530-D8B85308E8DB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2FC0636-532C-B84B-9334-8110674DB0A5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6808A-9189-6749-8BFB-AB2B686C6E31}"/>
              </a:ext>
            </a:extLst>
          </p:cNvPr>
          <p:cNvGrpSpPr/>
          <p:nvPr/>
        </p:nvGrpSpPr>
        <p:grpSpPr>
          <a:xfrm>
            <a:off x="5485314" y="1482934"/>
            <a:ext cx="2481943" cy="2429691"/>
            <a:chOff x="2194560" y="2926080"/>
            <a:chExt cx="2481943" cy="24296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E10184-63CF-BD49-8CDF-BE3E409F8DB3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D047CA-DDBC-B944-B21D-A05FA37F3F63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3508BC-E211-614D-AF03-482E351A72C9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EE5AFB-3196-AC4A-AECC-08C9EE78C450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1A05F6-D45E-AA46-B46E-CC43A926F697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CF8F76-519C-A543-B3D6-0EFDE3E7FDED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77FB91-DF85-494C-A56B-451B795E04A9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67CF22-94A3-C148-B720-D4B2773702AB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7A13D9-5F37-5D44-8BF9-48B90B697AC0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3BF3F5-8D96-A94A-932C-2EA63900AF90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C31282-91F7-4A43-B6B3-8267474A323D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0681B3-AE1C-DF40-BA6B-D681BB44A266}"/>
              </a:ext>
            </a:extLst>
          </p:cNvPr>
          <p:cNvGrpSpPr/>
          <p:nvPr/>
        </p:nvGrpSpPr>
        <p:grpSpPr>
          <a:xfrm>
            <a:off x="9113520" y="1482934"/>
            <a:ext cx="2481943" cy="2429691"/>
            <a:chOff x="6971211" y="2926079"/>
            <a:chExt cx="2481943" cy="24296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729272-8A5E-284A-ADF9-8BB3056EF169}"/>
                </a:ext>
              </a:extLst>
            </p:cNvPr>
            <p:cNvSpPr/>
            <p:nvPr/>
          </p:nvSpPr>
          <p:spPr>
            <a:xfrm>
              <a:off x="6971211" y="2926079"/>
              <a:ext cx="2481943" cy="2429691"/>
            </a:xfrm>
            <a:prstGeom prst="ellipse">
              <a:avLst/>
            </a:prstGeom>
            <a:solidFill>
              <a:srgbClr val="FD989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4DBFDE-AF88-7649-BB98-273F94C1E188}"/>
                </a:ext>
              </a:extLst>
            </p:cNvPr>
            <p:cNvSpPr/>
            <p:nvPr/>
          </p:nvSpPr>
          <p:spPr>
            <a:xfrm>
              <a:off x="7502434" y="328312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8418C3-C492-9B42-8295-571A9A66B112}"/>
                </a:ext>
              </a:extLst>
            </p:cNvPr>
            <p:cNvSpPr/>
            <p:nvPr/>
          </p:nvSpPr>
          <p:spPr>
            <a:xfrm>
              <a:off x="8892183" y="405111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E242DC-F7AF-2242-A681-BCC730385DEE}"/>
                </a:ext>
              </a:extLst>
            </p:cNvPr>
            <p:cNvSpPr/>
            <p:nvPr/>
          </p:nvSpPr>
          <p:spPr>
            <a:xfrm>
              <a:off x="7502434" y="4838551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1A47E1-F644-F945-AD71-FBD28035FEFE}"/>
                </a:ext>
              </a:extLst>
            </p:cNvPr>
            <p:cNvSpPr/>
            <p:nvPr/>
          </p:nvSpPr>
          <p:spPr>
            <a:xfrm>
              <a:off x="8184544" y="303493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BB3256-ECC3-2A45-868E-F695000F03CD}"/>
                </a:ext>
              </a:extLst>
            </p:cNvPr>
            <p:cNvSpPr/>
            <p:nvPr/>
          </p:nvSpPr>
          <p:spPr>
            <a:xfrm>
              <a:off x="7931996" y="431311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ECAAA95-AB6A-2E40-A43B-84A7EF87DDA6}"/>
                </a:ext>
              </a:extLst>
            </p:cNvPr>
            <p:cNvSpPr/>
            <p:nvPr/>
          </p:nvSpPr>
          <p:spPr>
            <a:xfrm>
              <a:off x="8020596" y="3760226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56780E-C78F-E248-B7EE-BA91334AE3F2}"/>
                </a:ext>
              </a:extLst>
            </p:cNvPr>
            <p:cNvSpPr/>
            <p:nvPr/>
          </p:nvSpPr>
          <p:spPr>
            <a:xfrm>
              <a:off x="8273144" y="4818942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F8B5F9E-1360-D545-AE2F-3B69D18F7331}"/>
                </a:ext>
              </a:extLst>
            </p:cNvPr>
            <p:cNvSpPr/>
            <p:nvPr/>
          </p:nvSpPr>
          <p:spPr>
            <a:xfrm>
              <a:off x="8623663" y="3614296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090CF3-394B-924A-9E6B-A7E22E148642}"/>
                </a:ext>
              </a:extLst>
            </p:cNvPr>
            <p:cNvSpPr/>
            <p:nvPr/>
          </p:nvSpPr>
          <p:spPr>
            <a:xfrm>
              <a:off x="7325330" y="408316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1A85EB-FDBF-F543-A9C1-4F5B7251FE2F}"/>
                </a:ext>
              </a:extLst>
            </p:cNvPr>
            <p:cNvSpPr/>
            <p:nvPr/>
          </p:nvSpPr>
          <p:spPr>
            <a:xfrm>
              <a:off x="8876211" y="451538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2D165-B2E4-1949-B94F-5F0CBC780490}"/>
              </a:ext>
            </a:extLst>
          </p:cNvPr>
          <p:cNvGrpSpPr/>
          <p:nvPr/>
        </p:nvGrpSpPr>
        <p:grpSpPr>
          <a:xfrm>
            <a:off x="5049210" y="4557055"/>
            <a:ext cx="4573523" cy="1925873"/>
            <a:chOff x="5670979" y="4501429"/>
            <a:chExt cx="6011524" cy="252238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6C2B50-890E-2743-AB0F-E764A1ABDF49}"/>
                </a:ext>
              </a:extLst>
            </p:cNvPr>
            <p:cNvGrpSpPr/>
            <p:nvPr/>
          </p:nvGrpSpPr>
          <p:grpSpPr>
            <a:xfrm>
              <a:off x="6120912" y="4596384"/>
              <a:ext cx="3958823" cy="2202434"/>
              <a:chOff x="6120912" y="4596384"/>
              <a:chExt cx="3958823" cy="220243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FDA765-C7A5-2F49-8447-762E23A90A8D}"/>
                  </a:ext>
                </a:extLst>
              </p:cNvPr>
              <p:cNvSpPr/>
              <p:nvPr/>
            </p:nvSpPr>
            <p:spPr>
              <a:xfrm>
                <a:off x="6473952" y="6461760"/>
                <a:ext cx="658368" cy="158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F24749A-E568-CE47-83C0-20250EE3DB3E}"/>
                  </a:ext>
                </a:extLst>
              </p:cNvPr>
              <p:cNvGrpSpPr/>
              <p:nvPr/>
            </p:nvGrpSpPr>
            <p:grpSpPr>
              <a:xfrm>
                <a:off x="6653784" y="4798820"/>
                <a:ext cx="1744716" cy="1745116"/>
                <a:chOff x="9790176" y="4552137"/>
                <a:chExt cx="1744716" cy="1745116"/>
              </a:xfrm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C8525BF4-237A-0941-A98A-EDCE3E97B6E0}"/>
                    </a:ext>
                  </a:extLst>
                </p:cNvPr>
                <p:cNvSpPr/>
                <p:nvPr/>
              </p:nvSpPr>
              <p:spPr>
                <a:xfrm>
                  <a:off x="9790176" y="4552137"/>
                  <a:ext cx="1438129" cy="1633455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6740322-0188-744D-9029-E2D802D1D5B9}"/>
                    </a:ext>
                  </a:extLst>
                </p:cNvPr>
                <p:cNvSpPr/>
                <p:nvPr/>
              </p:nvSpPr>
              <p:spPr>
                <a:xfrm>
                  <a:off x="10980156" y="6053413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E786A64-0710-A24F-BDA7-3238336BFDF2}"/>
                  </a:ext>
                </a:extLst>
              </p:cNvPr>
              <p:cNvSpPr/>
              <p:nvPr/>
            </p:nvSpPr>
            <p:spPr>
              <a:xfrm>
                <a:off x="9512808" y="6312575"/>
                <a:ext cx="554736" cy="243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788CBB-CDF2-9648-94E1-C9A457D8877F}"/>
                  </a:ext>
                </a:extLst>
              </p:cNvPr>
              <p:cNvSpPr txBox="1"/>
              <p:nvPr/>
            </p:nvSpPr>
            <p:spPr>
              <a:xfrm>
                <a:off x="8770722" y="6305742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AADEC5-4840-524F-B609-CCE08AFD6636}"/>
                  </a:ext>
                </a:extLst>
              </p:cNvPr>
              <p:cNvSpPr txBox="1"/>
              <p:nvPr/>
            </p:nvSpPr>
            <p:spPr>
              <a:xfrm>
                <a:off x="7044003" y="6315091"/>
                <a:ext cx="557784" cy="483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-1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D39F33F-3AF1-8D42-9049-9189B6D1842C}"/>
                  </a:ext>
                </a:extLst>
              </p:cNvPr>
              <p:cNvCxnSpPr/>
              <p:nvPr/>
            </p:nvCxnSpPr>
            <p:spPr>
              <a:xfrm>
                <a:off x="6132576" y="4596384"/>
                <a:ext cx="0" cy="1725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AEAC42B-437F-554C-876D-79303795B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0912" y="6306634"/>
                <a:ext cx="39588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53B24E-204F-2D49-B7D8-4647948A3519}"/>
                </a:ext>
              </a:extLst>
            </p:cNvPr>
            <p:cNvSpPr txBox="1"/>
            <p:nvPr/>
          </p:nvSpPr>
          <p:spPr>
            <a:xfrm>
              <a:off x="9780551" y="6654481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Phenotype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AF9CEA-51DA-E248-9F3A-EFB0ACA77D05}"/>
                </a:ext>
              </a:extLst>
            </p:cNvPr>
            <p:cNvSpPr txBox="1"/>
            <p:nvPr/>
          </p:nvSpPr>
          <p:spPr>
            <a:xfrm rot="16200000">
              <a:off x="4920058" y="5252350"/>
              <a:ext cx="1901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Fitness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F586C3-138E-7449-8681-59EB7F633853}"/>
              </a:ext>
            </a:extLst>
          </p:cNvPr>
          <p:cNvGrpSpPr/>
          <p:nvPr/>
        </p:nvGrpSpPr>
        <p:grpSpPr>
          <a:xfrm>
            <a:off x="9048867" y="4615543"/>
            <a:ext cx="3011843" cy="1674450"/>
            <a:chOff x="6120911" y="4596383"/>
            <a:chExt cx="3958823" cy="219308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A5FD08-144C-4B4B-8865-C00B0FE95CD0}"/>
                </a:ext>
              </a:extLst>
            </p:cNvPr>
            <p:cNvSpPr/>
            <p:nvPr/>
          </p:nvSpPr>
          <p:spPr>
            <a:xfrm>
              <a:off x="6473952" y="6461760"/>
              <a:ext cx="658368" cy="158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CD3D3F-8251-9041-A6DE-6DFCC33759EF}"/>
                </a:ext>
              </a:extLst>
            </p:cNvPr>
            <p:cNvSpPr/>
            <p:nvPr/>
          </p:nvSpPr>
          <p:spPr>
            <a:xfrm>
              <a:off x="7836409" y="6184188"/>
              <a:ext cx="554736" cy="243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118E7A-A9CE-4D4B-8E28-FD77D985D16C}"/>
                </a:ext>
              </a:extLst>
            </p:cNvPr>
            <p:cNvGrpSpPr/>
            <p:nvPr/>
          </p:nvGrpSpPr>
          <p:grpSpPr>
            <a:xfrm>
              <a:off x="8330183" y="4798954"/>
              <a:ext cx="1737360" cy="1765683"/>
              <a:chOff x="9790176" y="4539552"/>
              <a:chExt cx="1737360" cy="1765683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4117A08-EBB6-F146-87F3-4303DF44982B}"/>
                  </a:ext>
                </a:extLst>
              </p:cNvPr>
              <p:cNvSpPr/>
              <p:nvPr/>
            </p:nvSpPr>
            <p:spPr>
              <a:xfrm>
                <a:off x="9790176" y="4539552"/>
                <a:ext cx="1438129" cy="1633452"/>
              </a:xfrm>
              <a:custGeom>
                <a:avLst/>
                <a:gdLst>
                  <a:gd name="connsiteX0" fmla="*/ 0 w 1438129"/>
                  <a:gd name="connsiteY0" fmla="*/ 1487428 h 1633453"/>
                  <a:gd name="connsiteX1" fmla="*/ 682752 w 1438129"/>
                  <a:gd name="connsiteY1" fmla="*/ 4 h 1633453"/>
                  <a:gd name="connsiteX2" fmla="*/ 1377696 w 1438129"/>
                  <a:gd name="connsiteY2" fmla="*/ 1499620 h 1633453"/>
                  <a:gd name="connsiteX3" fmla="*/ 1402080 w 1438129"/>
                  <a:gd name="connsiteY3" fmla="*/ 1560580 h 1633453"/>
                  <a:gd name="connsiteX4" fmla="*/ 1402080 w 1438129"/>
                  <a:gd name="connsiteY4" fmla="*/ 1560580 h 163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129" h="1633453">
                    <a:moveTo>
                      <a:pt x="0" y="1487428"/>
                    </a:moveTo>
                    <a:cubicBezTo>
                      <a:pt x="226568" y="742700"/>
                      <a:pt x="453136" y="-2028"/>
                      <a:pt x="682752" y="4"/>
                    </a:cubicBezTo>
                    <a:cubicBezTo>
                      <a:pt x="912368" y="2036"/>
                      <a:pt x="1257808" y="1239524"/>
                      <a:pt x="1377696" y="1499620"/>
                    </a:cubicBezTo>
                    <a:cubicBezTo>
                      <a:pt x="1497584" y="1759716"/>
                      <a:pt x="1402080" y="1560580"/>
                      <a:pt x="1402080" y="1560580"/>
                    </a:cubicBezTo>
                    <a:lnTo>
                      <a:pt x="1402080" y="156058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1236361-44C2-F042-BB50-A39EB0010BED}"/>
                  </a:ext>
                </a:extLst>
              </p:cNvPr>
              <p:cNvSpPr/>
              <p:nvPr/>
            </p:nvSpPr>
            <p:spPr>
              <a:xfrm>
                <a:off x="10972800" y="6061395"/>
                <a:ext cx="554736" cy="243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E60214-085F-3540-8462-E120FACD2782}"/>
                </a:ext>
              </a:extLst>
            </p:cNvPr>
            <p:cNvSpPr txBox="1"/>
            <p:nvPr/>
          </p:nvSpPr>
          <p:spPr>
            <a:xfrm>
              <a:off x="8729279" y="6305742"/>
              <a:ext cx="557784" cy="483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D4DF79-3C95-6949-9C5C-C104C51CA9F4}"/>
                </a:ext>
              </a:extLst>
            </p:cNvPr>
            <p:cNvSpPr txBox="1"/>
            <p:nvPr/>
          </p:nvSpPr>
          <p:spPr>
            <a:xfrm>
              <a:off x="7098630" y="6315091"/>
              <a:ext cx="557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11C9DA-CA58-CF40-BB69-C95E838F370F}"/>
                </a:ext>
              </a:extLst>
            </p:cNvPr>
            <p:cNvCxnSpPr/>
            <p:nvPr/>
          </p:nvCxnSpPr>
          <p:spPr>
            <a:xfrm>
              <a:off x="6132575" y="4596383"/>
              <a:ext cx="0" cy="17251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59D490-AB3E-AA4B-A47D-0407DCA19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0912" y="6306634"/>
              <a:ext cx="39588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72667FA-5CB4-1C46-BA13-79AE1A7CDF94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305976" y="4609937"/>
            <a:ext cx="4444" cy="13318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8BCA6FA-9A7F-2E4C-94DF-64CDB5FD9975}"/>
              </a:ext>
            </a:extLst>
          </p:cNvPr>
          <p:cNvSpPr txBox="1"/>
          <p:nvPr/>
        </p:nvSpPr>
        <p:spPr>
          <a:xfrm>
            <a:off x="6056373" y="4197927"/>
            <a:ext cx="52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𝜽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4A88F5B-9454-DA48-BBD0-1FD7B5B3ACB0}"/>
              </a:ext>
            </a:extLst>
          </p:cNvPr>
          <p:cNvCxnSpPr>
            <a:cxnSpLocks/>
          </p:cNvCxnSpPr>
          <p:nvPr/>
        </p:nvCxnSpPr>
        <p:spPr>
          <a:xfrm>
            <a:off x="11240013" y="4566331"/>
            <a:ext cx="0" cy="14438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D25612-73A1-B54D-93E6-6E658240BCC7}"/>
              </a:ext>
            </a:extLst>
          </p:cNvPr>
          <p:cNvSpPr txBox="1"/>
          <p:nvPr/>
        </p:nvSpPr>
        <p:spPr>
          <a:xfrm>
            <a:off x="10985966" y="4154321"/>
            <a:ext cx="52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𝜽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EC06BB9-F1F5-9D4C-ABFB-EC38D8683854}"/>
              </a:ext>
            </a:extLst>
          </p:cNvPr>
          <p:cNvCxnSpPr/>
          <p:nvPr/>
        </p:nvCxnSpPr>
        <p:spPr>
          <a:xfrm>
            <a:off x="7651569" y="5857627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58AB716-93D4-0C49-9407-5CDB54F66ADC}"/>
              </a:ext>
            </a:extLst>
          </p:cNvPr>
          <p:cNvCxnSpPr/>
          <p:nvPr/>
        </p:nvCxnSpPr>
        <p:spPr>
          <a:xfrm>
            <a:off x="6304844" y="5841862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1B3C63-F46D-0B4D-9134-46B317CF99C3}"/>
              </a:ext>
            </a:extLst>
          </p:cNvPr>
          <p:cNvCxnSpPr/>
          <p:nvPr/>
        </p:nvCxnSpPr>
        <p:spPr>
          <a:xfrm>
            <a:off x="9975503" y="5836512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A781C5-CDB7-244B-83FC-2521B60B8E30}"/>
              </a:ext>
            </a:extLst>
          </p:cNvPr>
          <p:cNvCxnSpPr/>
          <p:nvPr/>
        </p:nvCxnSpPr>
        <p:spPr>
          <a:xfrm>
            <a:off x="11240013" y="5827851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30DBA1-D432-6045-95FD-87E849C71CC0}"/>
              </a:ext>
            </a:extLst>
          </p:cNvPr>
          <p:cNvSpPr txBox="1"/>
          <p:nvPr/>
        </p:nvSpPr>
        <p:spPr>
          <a:xfrm>
            <a:off x="336894" y="1482934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Migration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C53A65-1F23-6744-BE80-A5C6DAF021C6}"/>
              </a:ext>
            </a:extLst>
          </p:cNvPr>
          <p:cNvCxnSpPr/>
          <p:nvPr/>
        </p:nvCxnSpPr>
        <p:spPr>
          <a:xfrm>
            <a:off x="8175742" y="3037411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3C01AA-B3ED-8E4E-95BA-81A8D104D143}"/>
              </a:ext>
            </a:extLst>
          </p:cNvPr>
          <p:cNvCxnSpPr>
            <a:cxnSpLocks/>
          </p:cNvCxnSpPr>
          <p:nvPr/>
        </p:nvCxnSpPr>
        <p:spPr>
          <a:xfrm flipH="1">
            <a:off x="8142264" y="2582044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0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12928" y="1541555"/>
            <a:ext cx="3579996" cy="6770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00" dirty="0">
              <a:latin typeface="Bangla Sangam MN" charset="0"/>
              <a:ea typeface="Bangla Sangam MN" charset="0"/>
              <a:cs typeface="Bangla Sangam MN" charset="0"/>
            </a:endParaRPr>
          </a:p>
          <a:p>
            <a:pPr marL="0" indent="0" algn="ctr">
              <a:buNone/>
            </a:pPr>
            <a:r>
              <a:rPr lang="en-US" sz="2400" dirty="0">
                <a:latin typeface="Bangla Sangam MN" charset="0"/>
                <a:ea typeface="Bangla Sangam MN" charset="0"/>
                <a:cs typeface="Bangla Sangam MN" charset="0"/>
              </a:rPr>
              <a:t>Non-Neutral Divergence</a:t>
            </a:r>
          </a:p>
          <a:p>
            <a:pPr marL="0" indent="0" algn="ctr">
              <a:buNone/>
            </a:pPr>
            <a:endParaRPr lang="en-US" dirty="0">
              <a:latin typeface="Bangla Sangam MN" charset="0"/>
              <a:ea typeface="Bangla Sangam MN" charset="0"/>
              <a:cs typeface="Bangla Sangam MN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9" t="25041" r="41938" b="27805"/>
          <a:stretch/>
        </p:blipFill>
        <p:spPr>
          <a:xfrm>
            <a:off x="3779214" y="3336186"/>
            <a:ext cx="3187629" cy="29253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342" y="6593568"/>
            <a:ext cx="4943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+mj-lt"/>
              </a:rPr>
              <a:t>Twyford</a:t>
            </a:r>
            <a:r>
              <a:rPr lang="en-US" sz="1200" i="1" dirty="0">
                <a:latin typeface="+mj-lt"/>
              </a:rPr>
              <a:t> &amp; Friedman 2015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36849" y="2409098"/>
            <a:ext cx="3932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Annual and Perennial Monkeyflower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12038" r="46613" b="7968"/>
          <a:stretch/>
        </p:blipFill>
        <p:spPr>
          <a:xfrm>
            <a:off x="288683" y="2976439"/>
            <a:ext cx="3741234" cy="362247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0"/>
            <a:ext cx="12192000" cy="1325563"/>
            <a:chOff x="0" y="0"/>
            <a:chExt cx="12192000" cy="1325563"/>
          </a:xfrm>
        </p:grpSpPr>
        <p:sp>
          <p:nvSpPr>
            <p:cNvPr id="31" name="Rectangle 30"/>
            <p:cNvSpPr/>
            <p:nvPr/>
          </p:nvSpPr>
          <p:spPr>
            <a:xfrm>
              <a:off x="0" y="114300"/>
              <a:ext cx="12192000" cy="94567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1"/>
            <p:cNvSpPr txBox="1">
              <a:spLocks/>
            </p:cNvSpPr>
            <p:nvPr/>
          </p:nvSpPr>
          <p:spPr>
            <a:xfrm>
              <a:off x="36342" y="0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atin typeface="Bangla Sangam MN" charset="0"/>
                  <a:ea typeface="Bangla Sangam MN" charset="0"/>
                  <a:cs typeface="Bangla Sangam MN" charset="0"/>
                </a:rPr>
                <a:t>Genomics of Ecotypes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0" y="1050518"/>
              <a:ext cx="12192000" cy="695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90BB4A-256A-2443-85FF-09D695A809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4"/>
          <a:stretch/>
        </p:blipFill>
        <p:spPr>
          <a:xfrm>
            <a:off x="7686669" y="3417154"/>
            <a:ext cx="3271846" cy="1605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BE625-F895-7940-BB06-B372CC7580B5}"/>
              </a:ext>
            </a:extLst>
          </p:cNvPr>
          <p:cNvSpPr txBox="1"/>
          <p:nvPr/>
        </p:nvSpPr>
        <p:spPr>
          <a:xfrm>
            <a:off x="6966843" y="1649258"/>
            <a:ext cx="471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Regions of Low Recombination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00FF0-F416-C84F-B804-6680DF42684C}"/>
              </a:ext>
            </a:extLst>
          </p:cNvPr>
          <p:cNvSpPr txBox="1"/>
          <p:nvPr/>
        </p:nvSpPr>
        <p:spPr>
          <a:xfrm>
            <a:off x="7356515" y="2403995"/>
            <a:ext cx="3932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Inversions</a:t>
            </a:r>
          </a:p>
        </p:txBody>
      </p:sp>
    </p:spTree>
    <p:extLst>
      <p:ext uri="{BB962C8B-B14F-4D97-AF65-F5344CB8AC3E}">
        <p14:creationId xmlns:p14="http://schemas.microsoft.com/office/powerpoint/2010/main" val="391953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B25A0-2177-4441-88B2-935C781D14A5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82477-8D4D-7E4E-8530-D8B85308E8DB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2FC0636-532C-B84B-9334-8110674DB0A5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6808A-9189-6749-8BFB-AB2B686C6E31}"/>
              </a:ext>
            </a:extLst>
          </p:cNvPr>
          <p:cNvGrpSpPr/>
          <p:nvPr/>
        </p:nvGrpSpPr>
        <p:grpSpPr>
          <a:xfrm>
            <a:off x="5485314" y="1482934"/>
            <a:ext cx="2481943" cy="2429691"/>
            <a:chOff x="2194560" y="2926080"/>
            <a:chExt cx="2481943" cy="24296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E10184-63CF-BD49-8CDF-BE3E409F8DB3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D047CA-DDBC-B944-B21D-A05FA37F3F63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3508BC-E211-614D-AF03-482E351A72C9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EE5AFB-3196-AC4A-AECC-08C9EE78C450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1A05F6-D45E-AA46-B46E-CC43A926F697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CF8F76-519C-A543-B3D6-0EFDE3E7FDED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77FB91-DF85-494C-A56B-451B795E04A9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67CF22-94A3-C148-B720-D4B2773702AB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7A13D9-5F37-5D44-8BF9-48B90B697AC0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3BF3F5-8D96-A94A-932C-2EA63900AF90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C31282-91F7-4A43-B6B3-8267474A323D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0681B3-AE1C-DF40-BA6B-D681BB44A266}"/>
              </a:ext>
            </a:extLst>
          </p:cNvPr>
          <p:cNvGrpSpPr/>
          <p:nvPr/>
        </p:nvGrpSpPr>
        <p:grpSpPr>
          <a:xfrm>
            <a:off x="9113520" y="1482934"/>
            <a:ext cx="2481943" cy="2429691"/>
            <a:chOff x="6971211" y="2926079"/>
            <a:chExt cx="2481943" cy="24296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729272-8A5E-284A-ADF9-8BB3056EF169}"/>
                </a:ext>
              </a:extLst>
            </p:cNvPr>
            <p:cNvSpPr/>
            <p:nvPr/>
          </p:nvSpPr>
          <p:spPr>
            <a:xfrm>
              <a:off x="6971211" y="2926079"/>
              <a:ext cx="2481943" cy="2429691"/>
            </a:xfrm>
            <a:prstGeom prst="ellipse">
              <a:avLst/>
            </a:prstGeom>
            <a:solidFill>
              <a:srgbClr val="FD989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4DBFDE-AF88-7649-BB98-273F94C1E188}"/>
                </a:ext>
              </a:extLst>
            </p:cNvPr>
            <p:cNvSpPr/>
            <p:nvPr/>
          </p:nvSpPr>
          <p:spPr>
            <a:xfrm>
              <a:off x="7502434" y="328312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8418C3-C492-9B42-8295-571A9A66B112}"/>
                </a:ext>
              </a:extLst>
            </p:cNvPr>
            <p:cNvSpPr/>
            <p:nvPr/>
          </p:nvSpPr>
          <p:spPr>
            <a:xfrm>
              <a:off x="8892183" y="405111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E242DC-F7AF-2242-A681-BCC730385DEE}"/>
                </a:ext>
              </a:extLst>
            </p:cNvPr>
            <p:cNvSpPr/>
            <p:nvPr/>
          </p:nvSpPr>
          <p:spPr>
            <a:xfrm>
              <a:off x="7502434" y="4838551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1A47E1-F644-F945-AD71-FBD28035FEFE}"/>
                </a:ext>
              </a:extLst>
            </p:cNvPr>
            <p:cNvSpPr/>
            <p:nvPr/>
          </p:nvSpPr>
          <p:spPr>
            <a:xfrm>
              <a:off x="8184544" y="303493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BB3256-ECC3-2A45-868E-F695000F03CD}"/>
                </a:ext>
              </a:extLst>
            </p:cNvPr>
            <p:cNvSpPr/>
            <p:nvPr/>
          </p:nvSpPr>
          <p:spPr>
            <a:xfrm>
              <a:off x="7931996" y="431311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ECAAA95-AB6A-2E40-A43B-84A7EF87DDA6}"/>
                </a:ext>
              </a:extLst>
            </p:cNvPr>
            <p:cNvSpPr/>
            <p:nvPr/>
          </p:nvSpPr>
          <p:spPr>
            <a:xfrm>
              <a:off x="8020596" y="3760226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56780E-C78F-E248-B7EE-BA91334AE3F2}"/>
                </a:ext>
              </a:extLst>
            </p:cNvPr>
            <p:cNvSpPr/>
            <p:nvPr/>
          </p:nvSpPr>
          <p:spPr>
            <a:xfrm>
              <a:off x="8273144" y="4818942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F8B5F9E-1360-D545-AE2F-3B69D18F7331}"/>
                </a:ext>
              </a:extLst>
            </p:cNvPr>
            <p:cNvSpPr/>
            <p:nvPr/>
          </p:nvSpPr>
          <p:spPr>
            <a:xfrm>
              <a:off x="8623663" y="3614296"/>
              <a:ext cx="252548" cy="2481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090CF3-394B-924A-9E6B-A7E22E148642}"/>
                </a:ext>
              </a:extLst>
            </p:cNvPr>
            <p:cNvSpPr/>
            <p:nvPr/>
          </p:nvSpPr>
          <p:spPr>
            <a:xfrm>
              <a:off x="7325330" y="4083169"/>
              <a:ext cx="252548" cy="2481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1A85EB-FDBF-F543-A9C1-4F5B7251FE2F}"/>
                </a:ext>
              </a:extLst>
            </p:cNvPr>
            <p:cNvSpPr/>
            <p:nvPr/>
          </p:nvSpPr>
          <p:spPr>
            <a:xfrm>
              <a:off x="8876211" y="451538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02D165-B2E4-1949-B94F-5F0CBC780490}"/>
              </a:ext>
            </a:extLst>
          </p:cNvPr>
          <p:cNvGrpSpPr/>
          <p:nvPr/>
        </p:nvGrpSpPr>
        <p:grpSpPr>
          <a:xfrm>
            <a:off x="5049210" y="4557055"/>
            <a:ext cx="4573523" cy="1925873"/>
            <a:chOff x="5670979" y="4501429"/>
            <a:chExt cx="6011524" cy="252238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6C2B50-890E-2743-AB0F-E764A1ABDF49}"/>
                </a:ext>
              </a:extLst>
            </p:cNvPr>
            <p:cNvGrpSpPr/>
            <p:nvPr/>
          </p:nvGrpSpPr>
          <p:grpSpPr>
            <a:xfrm>
              <a:off x="6120912" y="4596384"/>
              <a:ext cx="3958823" cy="2202434"/>
              <a:chOff x="6120912" y="4596384"/>
              <a:chExt cx="3958823" cy="220243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FDA765-C7A5-2F49-8447-762E23A90A8D}"/>
                  </a:ext>
                </a:extLst>
              </p:cNvPr>
              <p:cNvSpPr/>
              <p:nvPr/>
            </p:nvSpPr>
            <p:spPr>
              <a:xfrm>
                <a:off x="6473952" y="6461760"/>
                <a:ext cx="658368" cy="158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F24749A-E568-CE47-83C0-20250EE3DB3E}"/>
                  </a:ext>
                </a:extLst>
              </p:cNvPr>
              <p:cNvGrpSpPr/>
              <p:nvPr/>
            </p:nvGrpSpPr>
            <p:grpSpPr>
              <a:xfrm>
                <a:off x="6653784" y="4798820"/>
                <a:ext cx="1744716" cy="1745116"/>
                <a:chOff x="9790176" y="4552137"/>
                <a:chExt cx="1744716" cy="1745116"/>
              </a:xfrm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C8525BF4-237A-0941-A98A-EDCE3E97B6E0}"/>
                    </a:ext>
                  </a:extLst>
                </p:cNvPr>
                <p:cNvSpPr/>
                <p:nvPr/>
              </p:nvSpPr>
              <p:spPr>
                <a:xfrm>
                  <a:off x="9790176" y="4552137"/>
                  <a:ext cx="1438129" cy="1633455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6740322-0188-744D-9029-E2D802D1D5B9}"/>
                    </a:ext>
                  </a:extLst>
                </p:cNvPr>
                <p:cNvSpPr/>
                <p:nvPr/>
              </p:nvSpPr>
              <p:spPr>
                <a:xfrm>
                  <a:off x="10980156" y="6053413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E786A64-0710-A24F-BDA7-3238336BFDF2}"/>
                  </a:ext>
                </a:extLst>
              </p:cNvPr>
              <p:cNvSpPr/>
              <p:nvPr/>
            </p:nvSpPr>
            <p:spPr>
              <a:xfrm>
                <a:off x="9512808" y="6312575"/>
                <a:ext cx="554736" cy="243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788CBB-CDF2-9648-94E1-C9A457D8877F}"/>
                  </a:ext>
                </a:extLst>
              </p:cNvPr>
              <p:cNvSpPr txBox="1"/>
              <p:nvPr/>
            </p:nvSpPr>
            <p:spPr>
              <a:xfrm>
                <a:off x="8770722" y="6305742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AADEC5-4840-524F-B609-CCE08AFD6636}"/>
                  </a:ext>
                </a:extLst>
              </p:cNvPr>
              <p:cNvSpPr txBox="1"/>
              <p:nvPr/>
            </p:nvSpPr>
            <p:spPr>
              <a:xfrm>
                <a:off x="7044003" y="6315091"/>
                <a:ext cx="557784" cy="483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-1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D39F33F-3AF1-8D42-9049-9189B6D1842C}"/>
                  </a:ext>
                </a:extLst>
              </p:cNvPr>
              <p:cNvCxnSpPr/>
              <p:nvPr/>
            </p:nvCxnSpPr>
            <p:spPr>
              <a:xfrm>
                <a:off x="6132576" y="4596384"/>
                <a:ext cx="0" cy="1725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AEAC42B-437F-554C-876D-79303795B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0912" y="6306634"/>
                <a:ext cx="39588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53B24E-204F-2D49-B7D8-4647948A3519}"/>
                </a:ext>
              </a:extLst>
            </p:cNvPr>
            <p:cNvSpPr txBox="1"/>
            <p:nvPr/>
          </p:nvSpPr>
          <p:spPr>
            <a:xfrm>
              <a:off x="9780551" y="6654481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Phenotype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AF9CEA-51DA-E248-9F3A-EFB0ACA77D05}"/>
                </a:ext>
              </a:extLst>
            </p:cNvPr>
            <p:cNvSpPr txBox="1"/>
            <p:nvPr/>
          </p:nvSpPr>
          <p:spPr>
            <a:xfrm rot="16200000">
              <a:off x="4920058" y="5252350"/>
              <a:ext cx="1901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Fitness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F586C3-138E-7449-8681-59EB7F633853}"/>
              </a:ext>
            </a:extLst>
          </p:cNvPr>
          <p:cNvGrpSpPr/>
          <p:nvPr/>
        </p:nvGrpSpPr>
        <p:grpSpPr>
          <a:xfrm>
            <a:off x="9048867" y="4615543"/>
            <a:ext cx="3011843" cy="1674450"/>
            <a:chOff x="6120911" y="4596383"/>
            <a:chExt cx="3958823" cy="219308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A5FD08-144C-4B4B-8865-C00B0FE95CD0}"/>
                </a:ext>
              </a:extLst>
            </p:cNvPr>
            <p:cNvSpPr/>
            <p:nvPr/>
          </p:nvSpPr>
          <p:spPr>
            <a:xfrm>
              <a:off x="6473952" y="6461760"/>
              <a:ext cx="658368" cy="158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CD3D3F-8251-9041-A6DE-6DFCC33759EF}"/>
                </a:ext>
              </a:extLst>
            </p:cNvPr>
            <p:cNvSpPr/>
            <p:nvPr/>
          </p:nvSpPr>
          <p:spPr>
            <a:xfrm>
              <a:off x="7836409" y="6184188"/>
              <a:ext cx="554736" cy="243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118E7A-A9CE-4D4B-8E28-FD77D985D16C}"/>
                </a:ext>
              </a:extLst>
            </p:cNvPr>
            <p:cNvGrpSpPr/>
            <p:nvPr/>
          </p:nvGrpSpPr>
          <p:grpSpPr>
            <a:xfrm>
              <a:off x="8330183" y="4798954"/>
              <a:ext cx="1737360" cy="1765683"/>
              <a:chOff x="9790176" y="4539552"/>
              <a:chExt cx="1737360" cy="1765683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4117A08-EBB6-F146-87F3-4303DF44982B}"/>
                  </a:ext>
                </a:extLst>
              </p:cNvPr>
              <p:cNvSpPr/>
              <p:nvPr/>
            </p:nvSpPr>
            <p:spPr>
              <a:xfrm>
                <a:off x="9790176" y="4539552"/>
                <a:ext cx="1438129" cy="1633452"/>
              </a:xfrm>
              <a:custGeom>
                <a:avLst/>
                <a:gdLst>
                  <a:gd name="connsiteX0" fmla="*/ 0 w 1438129"/>
                  <a:gd name="connsiteY0" fmla="*/ 1487428 h 1633453"/>
                  <a:gd name="connsiteX1" fmla="*/ 682752 w 1438129"/>
                  <a:gd name="connsiteY1" fmla="*/ 4 h 1633453"/>
                  <a:gd name="connsiteX2" fmla="*/ 1377696 w 1438129"/>
                  <a:gd name="connsiteY2" fmla="*/ 1499620 h 1633453"/>
                  <a:gd name="connsiteX3" fmla="*/ 1402080 w 1438129"/>
                  <a:gd name="connsiteY3" fmla="*/ 1560580 h 1633453"/>
                  <a:gd name="connsiteX4" fmla="*/ 1402080 w 1438129"/>
                  <a:gd name="connsiteY4" fmla="*/ 1560580 h 1633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129" h="1633453">
                    <a:moveTo>
                      <a:pt x="0" y="1487428"/>
                    </a:moveTo>
                    <a:cubicBezTo>
                      <a:pt x="226568" y="742700"/>
                      <a:pt x="453136" y="-2028"/>
                      <a:pt x="682752" y="4"/>
                    </a:cubicBezTo>
                    <a:cubicBezTo>
                      <a:pt x="912368" y="2036"/>
                      <a:pt x="1257808" y="1239524"/>
                      <a:pt x="1377696" y="1499620"/>
                    </a:cubicBezTo>
                    <a:cubicBezTo>
                      <a:pt x="1497584" y="1759716"/>
                      <a:pt x="1402080" y="1560580"/>
                      <a:pt x="1402080" y="1560580"/>
                    </a:cubicBezTo>
                    <a:lnTo>
                      <a:pt x="1402080" y="1560580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1236361-44C2-F042-BB50-A39EB0010BED}"/>
                  </a:ext>
                </a:extLst>
              </p:cNvPr>
              <p:cNvSpPr/>
              <p:nvPr/>
            </p:nvSpPr>
            <p:spPr>
              <a:xfrm>
                <a:off x="10972800" y="6061395"/>
                <a:ext cx="554736" cy="243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E60214-085F-3540-8462-E120FACD2782}"/>
                </a:ext>
              </a:extLst>
            </p:cNvPr>
            <p:cNvSpPr txBox="1"/>
            <p:nvPr/>
          </p:nvSpPr>
          <p:spPr>
            <a:xfrm>
              <a:off x="8729279" y="6305742"/>
              <a:ext cx="557784" cy="483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D4DF79-3C95-6949-9C5C-C104C51CA9F4}"/>
                </a:ext>
              </a:extLst>
            </p:cNvPr>
            <p:cNvSpPr txBox="1"/>
            <p:nvPr/>
          </p:nvSpPr>
          <p:spPr>
            <a:xfrm>
              <a:off x="7098630" y="6315091"/>
              <a:ext cx="557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11C9DA-CA58-CF40-BB69-C95E838F370F}"/>
                </a:ext>
              </a:extLst>
            </p:cNvPr>
            <p:cNvCxnSpPr/>
            <p:nvPr/>
          </p:nvCxnSpPr>
          <p:spPr>
            <a:xfrm>
              <a:off x="6132575" y="4596383"/>
              <a:ext cx="0" cy="17251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59D490-AB3E-AA4B-A47D-0407DCA19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0912" y="6306634"/>
              <a:ext cx="39588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72667FA-5CB4-1C46-BA13-79AE1A7CDF94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305976" y="4609937"/>
            <a:ext cx="4444" cy="13318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8BCA6FA-9A7F-2E4C-94DF-64CDB5FD9975}"/>
              </a:ext>
            </a:extLst>
          </p:cNvPr>
          <p:cNvSpPr txBox="1"/>
          <p:nvPr/>
        </p:nvSpPr>
        <p:spPr>
          <a:xfrm>
            <a:off x="6056373" y="4197927"/>
            <a:ext cx="52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𝜽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4A88F5B-9454-DA48-BBD0-1FD7B5B3ACB0}"/>
              </a:ext>
            </a:extLst>
          </p:cNvPr>
          <p:cNvCxnSpPr>
            <a:cxnSpLocks/>
          </p:cNvCxnSpPr>
          <p:nvPr/>
        </p:nvCxnSpPr>
        <p:spPr>
          <a:xfrm>
            <a:off x="11240013" y="4566331"/>
            <a:ext cx="0" cy="14438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D25612-73A1-B54D-93E6-6E658240BCC7}"/>
              </a:ext>
            </a:extLst>
          </p:cNvPr>
          <p:cNvSpPr txBox="1"/>
          <p:nvPr/>
        </p:nvSpPr>
        <p:spPr>
          <a:xfrm>
            <a:off x="10985966" y="4154321"/>
            <a:ext cx="52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𝜽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EC06BB9-F1F5-9D4C-ABFB-EC38D8683854}"/>
              </a:ext>
            </a:extLst>
          </p:cNvPr>
          <p:cNvCxnSpPr/>
          <p:nvPr/>
        </p:nvCxnSpPr>
        <p:spPr>
          <a:xfrm>
            <a:off x="7651569" y="5857627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58AB716-93D4-0C49-9407-5CDB54F66ADC}"/>
              </a:ext>
            </a:extLst>
          </p:cNvPr>
          <p:cNvCxnSpPr/>
          <p:nvPr/>
        </p:nvCxnSpPr>
        <p:spPr>
          <a:xfrm>
            <a:off x="6304844" y="5841862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1B3C63-F46D-0B4D-9134-46B317CF99C3}"/>
              </a:ext>
            </a:extLst>
          </p:cNvPr>
          <p:cNvCxnSpPr/>
          <p:nvPr/>
        </p:nvCxnSpPr>
        <p:spPr>
          <a:xfrm>
            <a:off x="9975503" y="5836512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A781C5-CDB7-244B-83FC-2521B60B8E30}"/>
              </a:ext>
            </a:extLst>
          </p:cNvPr>
          <p:cNvCxnSpPr/>
          <p:nvPr/>
        </p:nvCxnSpPr>
        <p:spPr>
          <a:xfrm>
            <a:off x="11240013" y="5827851"/>
            <a:ext cx="0" cy="15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30DBA1-D432-6045-95FD-87E849C71CC0}"/>
              </a:ext>
            </a:extLst>
          </p:cNvPr>
          <p:cNvSpPr txBox="1"/>
          <p:nvPr/>
        </p:nvSpPr>
        <p:spPr>
          <a:xfrm>
            <a:off x="336894" y="1482934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Migration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C53A65-1F23-6744-BE80-A5C6DAF021C6}"/>
              </a:ext>
            </a:extLst>
          </p:cNvPr>
          <p:cNvCxnSpPr/>
          <p:nvPr/>
        </p:nvCxnSpPr>
        <p:spPr>
          <a:xfrm>
            <a:off x="8175742" y="3037411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3C01AA-B3ED-8E4E-95BA-81A8D104D143}"/>
              </a:ext>
            </a:extLst>
          </p:cNvPr>
          <p:cNvCxnSpPr>
            <a:cxnSpLocks/>
          </p:cNvCxnSpPr>
          <p:nvPr/>
        </p:nvCxnSpPr>
        <p:spPr>
          <a:xfrm flipH="1">
            <a:off x="8142264" y="2582044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528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B25A0-2177-4441-88B2-935C781D14A5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82477-8D4D-7E4E-8530-D8B85308E8DB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2FC0636-532C-B84B-9334-8110674DB0A5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6808A-9189-6749-8BFB-AB2B686C6E31}"/>
              </a:ext>
            </a:extLst>
          </p:cNvPr>
          <p:cNvGrpSpPr/>
          <p:nvPr/>
        </p:nvGrpSpPr>
        <p:grpSpPr>
          <a:xfrm>
            <a:off x="5485314" y="1482934"/>
            <a:ext cx="2481943" cy="2429691"/>
            <a:chOff x="2194560" y="2926080"/>
            <a:chExt cx="2481943" cy="24296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E10184-63CF-BD49-8CDF-BE3E409F8DB3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D047CA-DDBC-B944-B21D-A05FA37F3F63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3508BC-E211-614D-AF03-482E351A72C9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EE5AFB-3196-AC4A-AECC-08C9EE78C450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1A05F6-D45E-AA46-B46E-CC43A926F697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CF8F76-519C-A543-B3D6-0EFDE3E7FDED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77FB91-DF85-494C-A56B-451B795E04A9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67CF22-94A3-C148-B720-D4B2773702AB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7A13D9-5F37-5D44-8BF9-48B90B697AC0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3BF3F5-8D96-A94A-932C-2EA63900AF90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C31282-91F7-4A43-B6B3-8267474A323D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0681B3-AE1C-DF40-BA6B-D681BB44A266}"/>
              </a:ext>
            </a:extLst>
          </p:cNvPr>
          <p:cNvGrpSpPr/>
          <p:nvPr/>
        </p:nvGrpSpPr>
        <p:grpSpPr>
          <a:xfrm>
            <a:off x="9113520" y="1482934"/>
            <a:ext cx="2481943" cy="2429691"/>
            <a:chOff x="6971211" y="2926079"/>
            <a:chExt cx="2481943" cy="24296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729272-8A5E-284A-ADF9-8BB3056EF169}"/>
                </a:ext>
              </a:extLst>
            </p:cNvPr>
            <p:cNvSpPr/>
            <p:nvPr/>
          </p:nvSpPr>
          <p:spPr>
            <a:xfrm>
              <a:off x="6971211" y="2926079"/>
              <a:ext cx="2481943" cy="2429691"/>
            </a:xfrm>
            <a:prstGeom prst="ellipse">
              <a:avLst/>
            </a:prstGeom>
            <a:solidFill>
              <a:srgbClr val="FD989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4DBFDE-AF88-7649-BB98-273F94C1E188}"/>
                </a:ext>
              </a:extLst>
            </p:cNvPr>
            <p:cNvSpPr/>
            <p:nvPr/>
          </p:nvSpPr>
          <p:spPr>
            <a:xfrm>
              <a:off x="7502434" y="328312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8418C3-C492-9B42-8295-571A9A66B112}"/>
                </a:ext>
              </a:extLst>
            </p:cNvPr>
            <p:cNvSpPr/>
            <p:nvPr/>
          </p:nvSpPr>
          <p:spPr>
            <a:xfrm>
              <a:off x="8892183" y="405111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E242DC-F7AF-2242-A681-BCC730385DEE}"/>
                </a:ext>
              </a:extLst>
            </p:cNvPr>
            <p:cNvSpPr/>
            <p:nvPr/>
          </p:nvSpPr>
          <p:spPr>
            <a:xfrm>
              <a:off x="7502434" y="4838551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1A47E1-F644-F945-AD71-FBD28035FEFE}"/>
                </a:ext>
              </a:extLst>
            </p:cNvPr>
            <p:cNvSpPr/>
            <p:nvPr/>
          </p:nvSpPr>
          <p:spPr>
            <a:xfrm>
              <a:off x="8184544" y="303493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BB3256-ECC3-2A45-868E-F695000F03CD}"/>
                </a:ext>
              </a:extLst>
            </p:cNvPr>
            <p:cNvSpPr/>
            <p:nvPr/>
          </p:nvSpPr>
          <p:spPr>
            <a:xfrm>
              <a:off x="7931996" y="431311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ECAAA95-AB6A-2E40-A43B-84A7EF87DDA6}"/>
                </a:ext>
              </a:extLst>
            </p:cNvPr>
            <p:cNvSpPr/>
            <p:nvPr/>
          </p:nvSpPr>
          <p:spPr>
            <a:xfrm>
              <a:off x="8020596" y="3760226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56780E-C78F-E248-B7EE-BA91334AE3F2}"/>
                </a:ext>
              </a:extLst>
            </p:cNvPr>
            <p:cNvSpPr/>
            <p:nvPr/>
          </p:nvSpPr>
          <p:spPr>
            <a:xfrm>
              <a:off x="8273144" y="4818942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F8B5F9E-1360-D545-AE2F-3B69D18F7331}"/>
                </a:ext>
              </a:extLst>
            </p:cNvPr>
            <p:cNvSpPr/>
            <p:nvPr/>
          </p:nvSpPr>
          <p:spPr>
            <a:xfrm>
              <a:off x="8623663" y="3614296"/>
              <a:ext cx="252548" cy="2481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090CF3-394B-924A-9E6B-A7E22E148642}"/>
                </a:ext>
              </a:extLst>
            </p:cNvPr>
            <p:cNvSpPr/>
            <p:nvPr/>
          </p:nvSpPr>
          <p:spPr>
            <a:xfrm>
              <a:off x="7325330" y="4083169"/>
              <a:ext cx="252548" cy="2481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1A85EB-FDBF-F543-A9C1-4F5B7251FE2F}"/>
                </a:ext>
              </a:extLst>
            </p:cNvPr>
            <p:cNvSpPr/>
            <p:nvPr/>
          </p:nvSpPr>
          <p:spPr>
            <a:xfrm>
              <a:off x="8876211" y="451538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0DBA1-D432-6045-95FD-87E849C71CC0}"/>
              </a:ext>
            </a:extLst>
          </p:cNvPr>
          <p:cNvSpPr txBox="1"/>
          <p:nvPr/>
        </p:nvSpPr>
        <p:spPr>
          <a:xfrm>
            <a:off x="336894" y="1482934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Migration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9C0387-DEC7-5049-A3E3-3D3397BB017B}"/>
              </a:ext>
            </a:extLst>
          </p:cNvPr>
          <p:cNvSpPr txBox="1"/>
          <p:nvPr/>
        </p:nvSpPr>
        <p:spPr>
          <a:xfrm>
            <a:off x="336894" y="2364998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Reproduction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B3954C6-FB85-1A4B-A956-DBCAA1E28D80}"/>
              </a:ext>
            </a:extLst>
          </p:cNvPr>
          <p:cNvGrpSpPr/>
          <p:nvPr/>
        </p:nvGrpSpPr>
        <p:grpSpPr>
          <a:xfrm>
            <a:off x="6061654" y="3998548"/>
            <a:ext cx="5176213" cy="3462385"/>
            <a:chOff x="570768" y="562377"/>
            <a:chExt cx="6032158" cy="405405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87DCBA-FE11-CF4F-8A0E-CB263D4378ED}"/>
                </a:ext>
              </a:extLst>
            </p:cNvPr>
            <p:cNvSpPr txBox="1"/>
            <p:nvPr/>
          </p:nvSpPr>
          <p:spPr>
            <a:xfrm rot="16200000">
              <a:off x="679799" y="1469767"/>
              <a:ext cx="218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Fitness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E6B148E-D564-9C43-A4AF-854574FDB639}"/>
                </a:ext>
              </a:extLst>
            </p:cNvPr>
            <p:cNvGrpSpPr/>
            <p:nvPr/>
          </p:nvGrpSpPr>
          <p:grpSpPr>
            <a:xfrm>
              <a:off x="740172" y="1155572"/>
              <a:ext cx="5862754" cy="3460860"/>
              <a:chOff x="1489516" y="3326884"/>
              <a:chExt cx="5862754" cy="2155412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C0B4995D-FDFF-6D4A-99A8-AB709A92306D}"/>
                  </a:ext>
                </a:extLst>
              </p:cNvPr>
              <p:cNvSpPr/>
              <p:nvPr/>
            </p:nvSpPr>
            <p:spPr>
              <a:xfrm>
                <a:off x="1489516" y="3326884"/>
                <a:ext cx="5730554" cy="1968710"/>
              </a:xfrm>
              <a:custGeom>
                <a:avLst/>
                <a:gdLst>
                  <a:gd name="connsiteX0" fmla="*/ 228073 w 5730554"/>
                  <a:gd name="connsiteY0" fmla="*/ 1272769 h 1922222"/>
                  <a:gd name="connsiteX1" fmla="*/ 1018906 w 5730554"/>
                  <a:gd name="connsiteY1" fmla="*/ 23 h 1922222"/>
                  <a:gd name="connsiteX2" fmla="*/ 1686170 w 5730554"/>
                  <a:gd name="connsiteY2" fmla="*/ 1235698 h 1922222"/>
                  <a:gd name="connsiteX3" fmla="*/ 2835349 w 5730554"/>
                  <a:gd name="connsiteY3" fmla="*/ 259514 h 1922222"/>
                  <a:gd name="connsiteX4" fmla="*/ 3910387 w 5730554"/>
                  <a:gd name="connsiteY4" fmla="*/ 1223342 h 1922222"/>
                  <a:gd name="connsiteX5" fmla="*/ 4787716 w 5730554"/>
                  <a:gd name="connsiteY5" fmla="*/ 333655 h 1922222"/>
                  <a:gd name="connsiteX6" fmla="*/ 5479695 w 5730554"/>
                  <a:gd name="connsiteY6" fmla="*/ 1890606 h 1922222"/>
                  <a:gd name="connsiteX7" fmla="*/ 228073 w 5730554"/>
                  <a:gd name="connsiteY7" fmla="*/ 1272769 h 192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30554" h="1922222">
                    <a:moveTo>
                      <a:pt x="228073" y="1272769"/>
                    </a:moveTo>
                    <a:cubicBezTo>
                      <a:pt x="-515392" y="957672"/>
                      <a:pt x="775890" y="6201"/>
                      <a:pt x="1018906" y="23"/>
                    </a:cubicBezTo>
                    <a:cubicBezTo>
                      <a:pt x="1261922" y="-6155"/>
                      <a:pt x="1383430" y="1192449"/>
                      <a:pt x="1686170" y="1235698"/>
                    </a:cubicBezTo>
                    <a:cubicBezTo>
                      <a:pt x="1988911" y="1278947"/>
                      <a:pt x="2464646" y="261573"/>
                      <a:pt x="2835349" y="259514"/>
                    </a:cubicBezTo>
                    <a:cubicBezTo>
                      <a:pt x="3206052" y="257455"/>
                      <a:pt x="3584993" y="1210985"/>
                      <a:pt x="3910387" y="1223342"/>
                    </a:cubicBezTo>
                    <a:cubicBezTo>
                      <a:pt x="4235781" y="1235699"/>
                      <a:pt x="4526165" y="222444"/>
                      <a:pt x="4787716" y="333655"/>
                    </a:cubicBezTo>
                    <a:cubicBezTo>
                      <a:pt x="5049267" y="444866"/>
                      <a:pt x="6241695" y="1734087"/>
                      <a:pt x="5479695" y="1890606"/>
                    </a:cubicBezTo>
                    <a:cubicBezTo>
                      <a:pt x="4717695" y="2047125"/>
                      <a:pt x="971538" y="1587866"/>
                      <a:pt x="228073" y="127276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50AB2F-F912-1E4A-AD5B-99B57B7491A3}"/>
                  </a:ext>
                </a:extLst>
              </p:cNvPr>
              <p:cNvSpPr/>
              <p:nvPr/>
            </p:nvSpPr>
            <p:spPr>
              <a:xfrm>
                <a:off x="5375189" y="3556004"/>
                <a:ext cx="1977081" cy="19262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4C205F-196D-FB46-B461-8640EB39C2B0}"/>
                </a:ext>
              </a:extLst>
            </p:cNvPr>
            <p:cNvGrpSpPr/>
            <p:nvPr/>
          </p:nvGrpSpPr>
          <p:grpSpPr>
            <a:xfrm>
              <a:off x="570768" y="1093534"/>
              <a:ext cx="4717405" cy="3516363"/>
              <a:chOff x="5818436" y="726387"/>
              <a:chExt cx="4717405" cy="3516363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7D0C6B6-1B06-974E-BA22-96C1E7C443AE}"/>
                  </a:ext>
                </a:extLst>
              </p:cNvPr>
              <p:cNvSpPr/>
              <p:nvPr/>
            </p:nvSpPr>
            <p:spPr>
              <a:xfrm>
                <a:off x="5818436" y="3290370"/>
                <a:ext cx="4291913" cy="952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AF4B793-30E5-5843-B795-2F2716B66DEE}"/>
                  </a:ext>
                </a:extLst>
              </p:cNvPr>
              <p:cNvSpPr/>
              <p:nvPr/>
            </p:nvSpPr>
            <p:spPr>
              <a:xfrm>
                <a:off x="5987839" y="726387"/>
                <a:ext cx="1723241" cy="2676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566064D-3CBC-9745-A274-057E3E9D2C6A}"/>
                  </a:ext>
                </a:extLst>
              </p:cNvPr>
              <p:cNvCxnSpPr/>
              <p:nvPr/>
            </p:nvCxnSpPr>
            <p:spPr>
              <a:xfrm>
                <a:off x="7310728" y="782413"/>
                <a:ext cx="0" cy="202996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362FC58-E6E0-B042-9ED3-EB9979ED71C7}"/>
                  </a:ext>
                </a:extLst>
              </p:cNvPr>
              <p:cNvCxnSpPr/>
              <p:nvPr/>
            </p:nvCxnSpPr>
            <p:spPr>
              <a:xfrm flipV="1">
                <a:off x="7310728" y="2807217"/>
                <a:ext cx="3225113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2DCB66-8997-E342-A0CC-97D76102C075}"/>
                  </a:ext>
                </a:extLst>
              </p:cNvPr>
              <p:cNvSpPr txBox="1"/>
              <p:nvPr/>
            </p:nvSpPr>
            <p:spPr>
              <a:xfrm>
                <a:off x="7468180" y="2980438"/>
                <a:ext cx="2903837" cy="432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Phenotype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F16798-6931-2241-80E3-031245775B4E}"/>
                  </a:ext>
                </a:extLst>
              </p:cNvPr>
              <p:cNvSpPr txBox="1"/>
              <p:nvPr/>
            </p:nvSpPr>
            <p:spPr>
              <a:xfrm>
                <a:off x="8726044" y="803507"/>
                <a:ext cx="591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aseline="-25000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C9FA3C-5002-1242-8C16-3DB1B0EA36C6}"/>
                  </a:ext>
                </a:extLst>
              </p:cNvPr>
              <p:cNvCxnSpPr/>
              <p:nvPr/>
            </p:nvCxnSpPr>
            <p:spPr>
              <a:xfrm>
                <a:off x="8818675" y="1166521"/>
                <a:ext cx="0" cy="168428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F50D5B3-D49A-9343-A221-7FFC32056E9A}"/>
                  </a:ext>
                </a:extLst>
              </p:cNvPr>
              <p:cNvCxnSpPr/>
              <p:nvPr/>
            </p:nvCxnSpPr>
            <p:spPr>
              <a:xfrm flipH="1" flipV="1">
                <a:off x="8830339" y="2269235"/>
                <a:ext cx="493315" cy="27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212A135-F7F6-1E43-8CFA-B1153232D758}"/>
                </a:ext>
              </a:extLst>
            </p:cNvPr>
            <p:cNvSpPr txBox="1"/>
            <p:nvPr/>
          </p:nvSpPr>
          <p:spPr>
            <a:xfrm>
              <a:off x="3429935" y="1175782"/>
              <a:ext cx="1461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>
                  <a:latin typeface="Cambria Math" charset="0"/>
                  <a:ea typeface="Cambria Math" charset="0"/>
                  <a:cs typeface="Cambria Math" charset="0"/>
                </a:rPr>
                <a:t>θ</a:t>
              </a:r>
              <a:endParaRPr lang="en-US" i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B27900-B486-E945-82CE-6890AFDBEAEC}"/>
                </a:ext>
              </a:extLst>
            </p:cNvPr>
            <p:cNvSpPr txBox="1"/>
            <p:nvPr/>
          </p:nvSpPr>
          <p:spPr>
            <a:xfrm rot="16200000">
              <a:off x="1068359" y="1790843"/>
              <a:ext cx="129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36852F0-EB11-2940-9A55-16723AAAE94E}"/>
                </a:ext>
              </a:extLst>
            </p:cNvPr>
            <p:cNvCxnSpPr/>
            <p:nvPr/>
          </p:nvCxnSpPr>
          <p:spPr>
            <a:xfrm>
              <a:off x="4067503" y="2238703"/>
              <a:ext cx="1937" cy="945064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ABC500-F858-6746-BBEA-DBC85F797AEE}"/>
                </a:ext>
              </a:extLst>
            </p:cNvPr>
            <p:cNvSpPr txBox="1"/>
            <p:nvPr/>
          </p:nvSpPr>
          <p:spPr>
            <a:xfrm>
              <a:off x="4075986" y="1931591"/>
              <a:ext cx="33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" charset="0"/>
                  <a:ea typeface="Times" charset="0"/>
                  <a:cs typeface="Times" charset="0"/>
                </a:rPr>
                <a:t>z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94E025-C201-9F4C-8095-71D7D84D336C}"/>
              </a:ext>
            </a:extLst>
          </p:cNvPr>
          <p:cNvCxnSpPr>
            <a:cxnSpLocks/>
          </p:cNvCxnSpPr>
          <p:nvPr/>
        </p:nvCxnSpPr>
        <p:spPr>
          <a:xfrm flipH="1" flipV="1">
            <a:off x="7641115" y="3325668"/>
            <a:ext cx="501149" cy="521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4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B25A0-2177-4441-88B2-935C781D14A5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82477-8D4D-7E4E-8530-D8B85308E8DB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2FC0636-532C-B84B-9334-8110674DB0A5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6808A-9189-6749-8BFB-AB2B686C6E31}"/>
              </a:ext>
            </a:extLst>
          </p:cNvPr>
          <p:cNvGrpSpPr/>
          <p:nvPr/>
        </p:nvGrpSpPr>
        <p:grpSpPr>
          <a:xfrm>
            <a:off x="5485314" y="1482934"/>
            <a:ext cx="2481943" cy="2429691"/>
            <a:chOff x="2194560" y="2926080"/>
            <a:chExt cx="2481943" cy="24296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E10184-63CF-BD49-8CDF-BE3E409F8DB3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D047CA-DDBC-B944-B21D-A05FA37F3F63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3508BC-E211-614D-AF03-482E351A72C9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EE5AFB-3196-AC4A-AECC-08C9EE78C450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1A05F6-D45E-AA46-B46E-CC43A926F697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CF8F76-519C-A543-B3D6-0EFDE3E7FDED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77FB91-DF85-494C-A56B-451B795E04A9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67CF22-94A3-C148-B720-D4B2773702AB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7A13D9-5F37-5D44-8BF9-48B90B697AC0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3BF3F5-8D96-A94A-932C-2EA63900AF90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C31282-91F7-4A43-B6B3-8267474A323D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0681B3-AE1C-DF40-BA6B-D681BB44A266}"/>
              </a:ext>
            </a:extLst>
          </p:cNvPr>
          <p:cNvGrpSpPr/>
          <p:nvPr/>
        </p:nvGrpSpPr>
        <p:grpSpPr>
          <a:xfrm>
            <a:off x="9113520" y="1482934"/>
            <a:ext cx="2481943" cy="2429691"/>
            <a:chOff x="6971211" y="2926079"/>
            <a:chExt cx="2481943" cy="24296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729272-8A5E-284A-ADF9-8BB3056EF169}"/>
                </a:ext>
              </a:extLst>
            </p:cNvPr>
            <p:cNvSpPr/>
            <p:nvPr/>
          </p:nvSpPr>
          <p:spPr>
            <a:xfrm>
              <a:off x="6971211" y="2926079"/>
              <a:ext cx="2481943" cy="2429691"/>
            </a:xfrm>
            <a:prstGeom prst="ellipse">
              <a:avLst/>
            </a:prstGeom>
            <a:solidFill>
              <a:srgbClr val="FD989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4DBFDE-AF88-7649-BB98-273F94C1E188}"/>
                </a:ext>
              </a:extLst>
            </p:cNvPr>
            <p:cNvSpPr/>
            <p:nvPr/>
          </p:nvSpPr>
          <p:spPr>
            <a:xfrm>
              <a:off x="7502434" y="328312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8418C3-C492-9B42-8295-571A9A66B112}"/>
                </a:ext>
              </a:extLst>
            </p:cNvPr>
            <p:cNvSpPr/>
            <p:nvPr/>
          </p:nvSpPr>
          <p:spPr>
            <a:xfrm>
              <a:off x="8892183" y="405111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E242DC-F7AF-2242-A681-BCC730385DEE}"/>
                </a:ext>
              </a:extLst>
            </p:cNvPr>
            <p:cNvSpPr/>
            <p:nvPr/>
          </p:nvSpPr>
          <p:spPr>
            <a:xfrm>
              <a:off x="7502434" y="4838551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1A47E1-F644-F945-AD71-FBD28035FEFE}"/>
                </a:ext>
              </a:extLst>
            </p:cNvPr>
            <p:cNvSpPr/>
            <p:nvPr/>
          </p:nvSpPr>
          <p:spPr>
            <a:xfrm>
              <a:off x="8184544" y="303493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BB3256-ECC3-2A45-868E-F695000F03CD}"/>
                </a:ext>
              </a:extLst>
            </p:cNvPr>
            <p:cNvSpPr/>
            <p:nvPr/>
          </p:nvSpPr>
          <p:spPr>
            <a:xfrm>
              <a:off x="7931996" y="431311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ECAAA95-AB6A-2E40-A43B-84A7EF87DDA6}"/>
                </a:ext>
              </a:extLst>
            </p:cNvPr>
            <p:cNvSpPr/>
            <p:nvPr/>
          </p:nvSpPr>
          <p:spPr>
            <a:xfrm>
              <a:off x="8020596" y="3760226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56780E-C78F-E248-B7EE-BA91334AE3F2}"/>
                </a:ext>
              </a:extLst>
            </p:cNvPr>
            <p:cNvSpPr/>
            <p:nvPr/>
          </p:nvSpPr>
          <p:spPr>
            <a:xfrm>
              <a:off x="8273144" y="4818942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F8B5F9E-1360-D545-AE2F-3B69D18F7331}"/>
                </a:ext>
              </a:extLst>
            </p:cNvPr>
            <p:cNvSpPr/>
            <p:nvPr/>
          </p:nvSpPr>
          <p:spPr>
            <a:xfrm>
              <a:off x="8623663" y="3614296"/>
              <a:ext cx="252548" cy="2481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090CF3-394B-924A-9E6B-A7E22E148642}"/>
                </a:ext>
              </a:extLst>
            </p:cNvPr>
            <p:cNvSpPr/>
            <p:nvPr/>
          </p:nvSpPr>
          <p:spPr>
            <a:xfrm>
              <a:off x="7325330" y="4083169"/>
              <a:ext cx="252548" cy="2481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1A85EB-FDBF-F543-A9C1-4F5B7251FE2F}"/>
                </a:ext>
              </a:extLst>
            </p:cNvPr>
            <p:cNvSpPr/>
            <p:nvPr/>
          </p:nvSpPr>
          <p:spPr>
            <a:xfrm>
              <a:off x="8876211" y="451538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0DBA1-D432-6045-95FD-87E849C71CC0}"/>
              </a:ext>
            </a:extLst>
          </p:cNvPr>
          <p:cNvSpPr txBox="1"/>
          <p:nvPr/>
        </p:nvSpPr>
        <p:spPr>
          <a:xfrm>
            <a:off x="336894" y="1482934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Migration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9C0387-DEC7-5049-A3E3-3D3397BB017B}"/>
              </a:ext>
            </a:extLst>
          </p:cNvPr>
          <p:cNvSpPr txBox="1"/>
          <p:nvPr/>
        </p:nvSpPr>
        <p:spPr>
          <a:xfrm>
            <a:off x="336894" y="2364998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Reproduction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B3954C6-FB85-1A4B-A956-DBCAA1E28D80}"/>
              </a:ext>
            </a:extLst>
          </p:cNvPr>
          <p:cNvGrpSpPr/>
          <p:nvPr/>
        </p:nvGrpSpPr>
        <p:grpSpPr>
          <a:xfrm>
            <a:off x="6061654" y="3998548"/>
            <a:ext cx="5176213" cy="3462385"/>
            <a:chOff x="570768" y="562377"/>
            <a:chExt cx="6032158" cy="405405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87DCBA-FE11-CF4F-8A0E-CB263D4378ED}"/>
                </a:ext>
              </a:extLst>
            </p:cNvPr>
            <p:cNvSpPr txBox="1"/>
            <p:nvPr/>
          </p:nvSpPr>
          <p:spPr>
            <a:xfrm rot="16200000">
              <a:off x="679799" y="1469767"/>
              <a:ext cx="218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Fitness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E6B148E-D564-9C43-A4AF-854574FDB639}"/>
                </a:ext>
              </a:extLst>
            </p:cNvPr>
            <p:cNvGrpSpPr/>
            <p:nvPr/>
          </p:nvGrpSpPr>
          <p:grpSpPr>
            <a:xfrm>
              <a:off x="740172" y="1155572"/>
              <a:ext cx="5862754" cy="3460860"/>
              <a:chOff x="1489516" y="3326884"/>
              <a:chExt cx="5862754" cy="2155412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C0B4995D-FDFF-6D4A-99A8-AB709A92306D}"/>
                  </a:ext>
                </a:extLst>
              </p:cNvPr>
              <p:cNvSpPr/>
              <p:nvPr/>
            </p:nvSpPr>
            <p:spPr>
              <a:xfrm>
                <a:off x="1489516" y="3326884"/>
                <a:ext cx="5730554" cy="1968710"/>
              </a:xfrm>
              <a:custGeom>
                <a:avLst/>
                <a:gdLst>
                  <a:gd name="connsiteX0" fmla="*/ 228073 w 5730554"/>
                  <a:gd name="connsiteY0" fmla="*/ 1272769 h 1922222"/>
                  <a:gd name="connsiteX1" fmla="*/ 1018906 w 5730554"/>
                  <a:gd name="connsiteY1" fmla="*/ 23 h 1922222"/>
                  <a:gd name="connsiteX2" fmla="*/ 1686170 w 5730554"/>
                  <a:gd name="connsiteY2" fmla="*/ 1235698 h 1922222"/>
                  <a:gd name="connsiteX3" fmla="*/ 2835349 w 5730554"/>
                  <a:gd name="connsiteY3" fmla="*/ 259514 h 1922222"/>
                  <a:gd name="connsiteX4" fmla="*/ 3910387 w 5730554"/>
                  <a:gd name="connsiteY4" fmla="*/ 1223342 h 1922222"/>
                  <a:gd name="connsiteX5" fmla="*/ 4787716 w 5730554"/>
                  <a:gd name="connsiteY5" fmla="*/ 333655 h 1922222"/>
                  <a:gd name="connsiteX6" fmla="*/ 5479695 w 5730554"/>
                  <a:gd name="connsiteY6" fmla="*/ 1890606 h 1922222"/>
                  <a:gd name="connsiteX7" fmla="*/ 228073 w 5730554"/>
                  <a:gd name="connsiteY7" fmla="*/ 1272769 h 192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30554" h="1922222">
                    <a:moveTo>
                      <a:pt x="228073" y="1272769"/>
                    </a:moveTo>
                    <a:cubicBezTo>
                      <a:pt x="-515392" y="957672"/>
                      <a:pt x="775890" y="6201"/>
                      <a:pt x="1018906" y="23"/>
                    </a:cubicBezTo>
                    <a:cubicBezTo>
                      <a:pt x="1261922" y="-6155"/>
                      <a:pt x="1383430" y="1192449"/>
                      <a:pt x="1686170" y="1235698"/>
                    </a:cubicBezTo>
                    <a:cubicBezTo>
                      <a:pt x="1988911" y="1278947"/>
                      <a:pt x="2464646" y="261573"/>
                      <a:pt x="2835349" y="259514"/>
                    </a:cubicBezTo>
                    <a:cubicBezTo>
                      <a:pt x="3206052" y="257455"/>
                      <a:pt x="3584993" y="1210985"/>
                      <a:pt x="3910387" y="1223342"/>
                    </a:cubicBezTo>
                    <a:cubicBezTo>
                      <a:pt x="4235781" y="1235699"/>
                      <a:pt x="4526165" y="222444"/>
                      <a:pt x="4787716" y="333655"/>
                    </a:cubicBezTo>
                    <a:cubicBezTo>
                      <a:pt x="5049267" y="444866"/>
                      <a:pt x="6241695" y="1734087"/>
                      <a:pt x="5479695" y="1890606"/>
                    </a:cubicBezTo>
                    <a:cubicBezTo>
                      <a:pt x="4717695" y="2047125"/>
                      <a:pt x="971538" y="1587866"/>
                      <a:pt x="228073" y="127276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50AB2F-F912-1E4A-AD5B-99B57B7491A3}"/>
                  </a:ext>
                </a:extLst>
              </p:cNvPr>
              <p:cNvSpPr/>
              <p:nvPr/>
            </p:nvSpPr>
            <p:spPr>
              <a:xfrm>
                <a:off x="5375189" y="3556004"/>
                <a:ext cx="1977081" cy="19262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4C205F-196D-FB46-B461-8640EB39C2B0}"/>
                </a:ext>
              </a:extLst>
            </p:cNvPr>
            <p:cNvGrpSpPr/>
            <p:nvPr/>
          </p:nvGrpSpPr>
          <p:grpSpPr>
            <a:xfrm>
              <a:off x="570768" y="1093534"/>
              <a:ext cx="4717405" cy="3516363"/>
              <a:chOff x="5818436" y="726387"/>
              <a:chExt cx="4717405" cy="3516363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7D0C6B6-1B06-974E-BA22-96C1E7C443AE}"/>
                  </a:ext>
                </a:extLst>
              </p:cNvPr>
              <p:cNvSpPr/>
              <p:nvPr/>
            </p:nvSpPr>
            <p:spPr>
              <a:xfrm>
                <a:off x="5818436" y="3290370"/>
                <a:ext cx="4291913" cy="952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AF4B793-30E5-5843-B795-2F2716B66DEE}"/>
                  </a:ext>
                </a:extLst>
              </p:cNvPr>
              <p:cNvSpPr/>
              <p:nvPr/>
            </p:nvSpPr>
            <p:spPr>
              <a:xfrm>
                <a:off x="5987839" y="726387"/>
                <a:ext cx="1723241" cy="2676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566064D-3CBC-9745-A274-057E3E9D2C6A}"/>
                  </a:ext>
                </a:extLst>
              </p:cNvPr>
              <p:cNvCxnSpPr/>
              <p:nvPr/>
            </p:nvCxnSpPr>
            <p:spPr>
              <a:xfrm>
                <a:off x="7310728" y="782413"/>
                <a:ext cx="0" cy="202996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362FC58-E6E0-B042-9ED3-EB9979ED71C7}"/>
                  </a:ext>
                </a:extLst>
              </p:cNvPr>
              <p:cNvCxnSpPr/>
              <p:nvPr/>
            </p:nvCxnSpPr>
            <p:spPr>
              <a:xfrm flipV="1">
                <a:off x="7310728" y="2807217"/>
                <a:ext cx="3225113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2DCB66-8997-E342-A0CC-97D76102C075}"/>
                  </a:ext>
                </a:extLst>
              </p:cNvPr>
              <p:cNvSpPr txBox="1"/>
              <p:nvPr/>
            </p:nvSpPr>
            <p:spPr>
              <a:xfrm>
                <a:off x="7468180" y="2980438"/>
                <a:ext cx="2903837" cy="432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Phenotype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F16798-6931-2241-80E3-031245775B4E}"/>
                  </a:ext>
                </a:extLst>
              </p:cNvPr>
              <p:cNvSpPr txBox="1"/>
              <p:nvPr/>
            </p:nvSpPr>
            <p:spPr>
              <a:xfrm>
                <a:off x="8726044" y="803507"/>
                <a:ext cx="591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aseline="-25000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C9FA3C-5002-1242-8C16-3DB1B0EA36C6}"/>
                  </a:ext>
                </a:extLst>
              </p:cNvPr>
              <p:cNvCxnSpPr/>
              <p:nvPr/>
            </p:nvCxnSpPr>
            <p:spPr>
              <a:xfrm>
                <a:off x="8818675" y="1166521"/>
                <a:ext cx="0" cy="168428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F50D5B3-D49A-9343-A221-7FFC32056E9A}"/>
                  </a:ext>
                </a:extLst>
              </p:cNvPr>
              <p:cNvCxnSpPr/>
              <p:nvPr/>
            </p:nvCxnSpPr>
            <p:spPr>
              <a:xfrm flipH="1" flipV="1">
                <a:off x="8830339" y="2269235"/>
                <a:ext cx="493315" cy="27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212A135-F7F6-1E43-8CFA-B1153232D758}"/>
                </a:ext>
              </a:extLst>
            </p:cNvPr>
            <p:cNvSpPr txBox="1"/>
            <p:nvPr/>
          </p:nvSpPr>
          <p:spPr>
            <a:xfrm>
              <a:off x="3429935" y="1175782"/>
              <a:ext cx="1461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>
                  <a:latin typeface="Cambria Math" charset="0"/>
                  <a:ea typeface="Cambria Math" charset="0"/>
                  <a:cs typeface="Cambria Math" charset="0"/>
                </a:rPr>
                <a:t>θ</a:t>
              </a:r>
              <a:endParaRPr lang="en-US" i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B27900-B486-E945-82CE-6890AFDBEAEC}"/>
                </a:ext>
              </a:extLst>
            </p:cNvPr>
            <p:cNvSpPr txBox="1"/>
            <p:nvPr/>
          </p:nvSpPr>
          <p:spPr>
            <a:xfrm rot="16200000">
              <a:off x="1068359" y="1790843"/>
              <a:ext cx="129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36852F0-EB11-2940-9A55-16723AAAE94E}"/>
                </a:ext>
              </a:extLst>
            </p:cNvPr>
            <p:cNvCxnSpPr/>
            <p:nvPr/>
          </p:nvCxnSpPr>
          <p:spPr>
            <a:xfrm>
              <a:off x="4067503" y="2238703"/>
              <a:ext cx="1937" cy="945064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ABC500-F858-6746-BBEA-DBC85F797AEE}"/>
                </a:ext>
              </a:extLst>
            </p:cNvPr>
            <p:cNvSpPr txBox="1"/>
            <p:nvPr/>
          </p:nvSpPr>
          <p:spPr>
            <a:xfrm>
              <a:off x="4075986" y="1931591"/>
              <a:ext cx="33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" charset="0"/>
                  <a:ea typeface="Times" charset="0"/>
                  <a:cs typeface="Times" charset="0"/>
                </a:rPr>
                <a:t>z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94E025-C201-9F4C-8095-71D7D84D336C}"/>
              </a:ext>
            </a:extLst>
          </p:cNvPr>
          <p:cNvCxnSpPr>
            <a:cxnSpLocks/>
          </p:cNvCxnSpPr>
          <p:nvPr/>
        </p:nvCxnSpPr>
        <p:spPr>
          <a:xfrm flipH="1" flipV="1">
            <a:off x="7641115" y="3325668"/>
            <a:ext cx="501149" cy="521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9023B3C-72B5-2B43-BE5F-DAFE4F3BE9C4}"/>
              </a:ext>
            </a:extLst>
          </p:cNvPr>
          <p:cNvSpPr txBox="1"/>
          <p:nvPr/>
        </p:nvSpPr>
        <p:spPr>
          <a:xfrm>
            <a:off x="336893" y="3247062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Generate Offspring</a:t>
            </a:r>
          </a:p>
        </p:txBody>
      </p:sp>
    </p:spTree>
    <p:extLst>
      <p:ext uri="{BB962C8B-B14F-4D97-AF65-F5344CB8AC3E}">
        <p14:creationId xmlns:p14="http://schemas.microsoft.com/office/powerpoint/2010/main" val="1796991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B25A0-2177-4441-88B2-935C781D14A5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82477-8D4D-7E4E-8530-D8B85308E8DB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2FC0636-532C-B84B-9334-8110674DB0A5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6808A-9189-6749-8BFB-AB2B686C6E31}"/>
              </a:ext>
            </a:extLst>
          </p:cNvPr>
          <p:cNvGrpSpPr/>
          <p:nvPr/>
        </p:nvGrpSpPr>
        <p:grpSpPr>
          <a:xfrm>
            <a:off x="5485314" y="1482934"/>
            <a:ext cx="2481943" cy="2429691"/>
            <a:chOff x="2194560" y="2926080"/>
            <a:chExt cx="2481943" cy="24296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E10184-63CF-BD49-8CDF-BE3E409F8DB3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D047CA-DDBC-B944-B21D-A05FA37F3F63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3508BC-E211-614D-AF03-482E351A72C9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EE5AFB-3196-AC4A-AECC-08C9EE78C450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1A05F6-D45E-AA46-B46E-CC43A926F697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CF8F76-519C-A543-B3D6-0EFDE3E7FDED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77FB91-DF85-494C-A56B-451B795E04A9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67CF22-94A3-C148-B720-D4B2773702AB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7A13D9-5F37-5D44-8BF9-48B90B697AC0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D3BF3F5-8D96-A94A-932C-2EA63900AF90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C31282-91F7-4A43-B6B3-8267474A323D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0681B3-AE1C-DF40-BA6B-D681BB44A266}"/>
              </a:ext>
            </a:extLst>
          </p:cNvPr>
          <p:cNvGrpSpPr/>
          <p:nvPr/>
        </p:nvGrpSpPr>
        <p:grpSpPr>
          <a:xfrm>
            <a:off x="9113520" y="1482934"/>
            <a:ext cx="2481943" cy="2429691"/>
            <a:chOff x="6971211" y="2926079"/>
            <a:chExt cx="2481943" cy="24296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729272-8A5E-284A-ADF9-8BB3056EF169}"/>
                </a:ext>
              </a:extLst>
            </p:cNvPr>
            <p:cNvSpPr/>
            <p:nvPr/>
          </p:nvSpPr>
          <p:spPr>
            <a:xfrm>
              <a:off x="6971211" y="2926079"/>
              <a:ext cx="2481943" cy="2429691"/>
            </a:xfrm>
            <a:prstGeom prst="ellipse">
              <a:avLst/>
            </a:prstGeom>
            <a:solidFill>
              <a:srgbClr val="FD989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4DBFDE-AF88-7649-BB98-273F94C1E188}"/>
                </a:ext>
              </a:extLst>
            </p:cNvPr>
            <p:cNvSpPr/>
            <p:nvPr/>
          </p:nvSpPr>
          <p:spPr>
            <a:xfrm>
              <a:off x="7502434" y="328312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8418C3-C492-9B42-8295-571A9A66B112}"/>
                </a:ext>
              </a:extLst>
            </p:cNvPr>
            <p:cNvSpPr/>
            <p:nvPr/>
          </p:nvSpPr>
          <p:spPr>
            <a:xfrm>
              <a:off x="8892183" y="4051113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E242DC-F7AF-2242-A681-BCC730385DEE}"/>
                </a:ext>
              </a:extLst>
            </p:cNvPr>
            <p:cNvSpPr/>
            <p:nvPr/>
          </p:nvSpPr>
          <p:spPr>
            <a:xfrm>
              <a:off x="7502434" y="4838551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1A47E1-F644-F945-AD71-FBD28035FEFE}"/>
                </a:ext>
              </a:extLst>
            </p:cNvPr>
            <p:cNvSpPr/>
            <p:nvPr/>
          </p:nvSpPr>
          <p:spPr>
            <a:xfrm>
              <a:off x="8184544" y="303493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BB3256-ECC3-2A45-868E-F695000F03CD}"/>
                </a:ext>
              </a:extLst>
            </p:cNvPr>
            <p:cNvSpPr/>
            <p:nvPr/>
          </p:nvSpPr>
          <p:spPr>
            <a:xfrm>
              <a:off x="7931996" y="4313115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ECAAA95-AB6A-2E40-A43B-84A7EF87DDA6}"/>
                </a:ext>
              </a:extLst>
            </p:cNvPr>
            <p:cNvSpPr/>
            <p:nvPr/>
          </p:nvSpPr>
          <p:spPr>
            <a:xfrm>
              <a:off x="8020596" y="3760226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56780E-C78F-E248-B7EE-BA91334AE3F2}"/>
                </a:ext>
              </a:extLst>
            </p:cNvPr>
            <p:cNvSpPr/>
            <p:nvPr/>
          </p:nvSpPr>
          <p:spPr>
            <a:xfrm>
              <a:off x="8273144" y="4818942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F8B5F9E-1360-D545-AE2F-3B69D18F7331}"/>
                </a:ext>
              </a:extLst>
            </p:cNvPr>
            <p:cNvSpPr/>
            <p:nvPr/>
          </p:nvSpPr>
          <p:spPr>
            <a:xfrm>
              <a:off x="8623663" y="3614296"/>
              <a:ext cx="252548" cy="2481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090CF3-394B-924A-9E6B-A7E22E148642}"/>
                </a:ext>
              </a:extLst>
            </p:cNvPr>
            <p:cNvSpPr/>
            <p:nvPr/>
          </p:nvSpPr>
          <p:spPr>
            <a:xfrm>
              <a:off x="7325330" y="4083169"/>
              <a:ext cx="252548" cy="24819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1A85EB-FDBF-F543-A9C1-4F5B7251FE2F}"/>
                </a:ext>
              </a:extLst>
            </p:cNvPr>
            <p:cNvSpPr/>
            <p:nvPr/>
          </p:nvSpPr>
          <p:spPr>
            <a:xfrm>
              <a:off x="8876211" y="4515389"/>
              <a:ext cx="252548" cy="2481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0DBA1-D432-6045-95FD-87E849C71CC0}"/>
              </a:ext>
            </a:extLst>
          </p:cNvPr>
          <p:cNvSpPr txBox="1"/>
          <p:nvPr/>
        </p:nvSpPr>
        <p:spPr>
          <a:xfrm>
            <a:off x="336894" y="1482934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Migration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9C0387-DEC7-5049-A3E3-3D3397BB017B}"/>
              </a:ext>
            </a:extLst>
          </p:cNvPr>
          <p:cNvSpPr txBox="1"/>
          <p:nvPr/>
        </p:nvSpPr>
        <p:spPr>
          <a:xfrm>
            <a:off x="336894" y="2364998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Reproduction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B3954C6-FB85-1A4B-A956-DBCAA1E28D80}"/>
              </a:ext>
            </a:extLst>
          </p:cNvPr>
          <p:cNvGrpSpPr/>
          <p:nvPr/>
        </p:nvGrpSpPr>
        <p:grpSpPr>
          <a:xfrm>
            <a:off x="6061654" y="3998548"/>
            <a:ext cx="5176213" cy="3462385"/>
            <a:chOff x="570768" y="562377"/>
            <a:chExt cx="6032158" cy="405405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87DCBA-FE11-CF4F-8A0E-CB263D4378ED}"/>
                </a:ext>
              </a:extLst>
            </p:cNvPr>
            <p:cNvSpPr txBox="1"/>
            <p:nvPr/>
          </p:nvSpPr>
          <p:spPr>
            <a:xfrm rot="16200000">
              <a:off x="679799" y="1469767"/>
              <a:ext cx="218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Fitness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E6B148E-D564-9C43-A4AF-854574FDB639}"/>
                </a:ext>
              </a:extLst>
            </p:cNvPr>
            <p:cNvGrpSpPr/>
            <p:nvPr/>
          </p:nvGrpSpPr>
          <p:grpSpPr>
            <a:xfrm>
              <a:off x="740172" y="1155572"/>
              <a:ext cx="5862754" cy="3460860"/>
              <a:chOff x="1489516" y="3326884"/>
              <a:chExt cx="5862754" cy="2155412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C0B4995D-FDFF-6D4A-99A8-AB709A92306D}"/>
                  </a:ext>
                </a:extLst>
              </p:cNvPr>
              <p:cNvSpPr/>
              <p:nvPr/>
            </p:nvSpPr>
            <p:spPr>
              <a:xfrm>
                <a:off x="1489516" y="3326884"/>
                <a:ext cx="5730554" cy="1968710"/>
              </a:xfrm>
              <a:custGeom>
                <a:avLst/>
                <a:gdLst>
                  <a:gd name="connsiteX0" fmla="*/ 228073 w 5730554"/>
                  <a:gd name="connsiteY0" fmla="*/ 1272769 h 1922222"/>
                  <a:gd name="connsiteX1" fmla="*/ 1018906 w 5730554"/>
                  <a:gd name="connsiteY1" fmla="*/ 23 h 1922222"/>
                  <a:gd name="connsiteX2" fmla="*/ 1686170 w 5730554"/>
                  <a:gd name="connsiteY2" fmla="*/ 1235698 h 1922222"/>
                  <a:gd name="connsiteX3" fmla="*/ 2835349 w 5730554"/>
                  <a:gd name="connsiteY3" fmla="*/ 259514 h 1922222"/>
                  <a:gd name="connsiteX4" fmla="*/ 3910387 w 5730554"/>
                  <a:gd name="connsiteY4" fmla="*/ 1223342 h 1922222"/>
                  <a:gd name="connsiteX5" fmla="*/ 4787716 w 5730554"/>
                  <a:gd name="connsiteY5" fmla="*/ 333655 h 1922222"/>
                  <a:gd name="connsiteX6" fmla="*/ 5479695 w 5730554"/>
                  <a:gd name="connsiteY6" fmla="*/ 1890606 h 1922222"/>
                  <a:gd name="connsiteX7" fmla="*/ 228073 w 5730554"/>
                  <a:gd name="connsiteY7" fmla="*/ 1272769 h 192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30554" h="1922222">
                    <a:moveTo>
                      <a:pt x="228073" y="1272769"/>
                    </a:moveTo>
                    <a:cubicBezTo>
                      <a:pt x="-515392" y="957672"/>
                      <a:pt x="775890" y="6201"/>
                      <a:pt x="1018906" y="23"/>
                    </a:cubicBezTo>
                    <a:cubicBezTo>
                      <a:pt x="1261922" y="-6155"/>
                      <a:pt x="1383430" y="1192449"/>
                      <a:pt x="1686170" y="1235698"/>
                    </a:cubicBezTo>
                    <a:cubicBezTo>
                      <a:pt x="1988911" y="1278947"/>
                      <a:pt x="2464646" y="261573"/>
                      <a:pt x="2835349" y="259514"/>
                    </a:cubicBezTo>
                    <a:cubicBezTo>
                      <a:pt x="3206052" y="257455"/>
                      <a:pt x="3584993" y="1210985"/>
                      <a:pt x="3910387" y="1223342"/>
                    </a:cubicBezTo>
                    <a:cubicBezTo>
                      <a:pt x="4235781" y="1235699"/>
                      <a:pt x="4526165" y="222444"/>
                      <a:pt x="4787716" y="333655"/>
                    </a:cubicBezTo>
                    <a:cubicBezTo>
                      <a:pt x="5049267" y="444866"/>
                      <a:pt x="6241695" y="1734087"/>
                      <a:pt x="5479695" y="1890606"/>
                    </a:cubicBezTo>
                    <a:cubicBezTo>
                      <a:pt x="4717695" y="2047125"/>
                      <a:pt x="971538" y="1587866"/>
                      <a:pt x="228073" y="127276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D50AB2F-F912-1E4A-AD5B-99B57B7491A3}"/>
                  </a:ext>
                </a:extLst>
              </p:cNvPr>
              <p:cNvSpPr/>
              <p:nvPr/>
            </p:nvSpPr>
            <p:spPr>
              <a:xfrm>
                <a:off x="5375189" y="3556004"/>
                <a:ext cx="1977081" cy="19262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4C205F-196D-FB46-B461-8640EB39C2B0}"/>
                </a:ext>
              </a:extLst>
            </p:cNvPr>
            <p:cNvGrpSpPr/>
            <p:nvPr/>
          </p:nvGrpSpPr>
          <p:grpSpPr>
            <a:xfrm>
              <a:off x="570768" y="1093534"/>
              <a:ext cx="4717405" cy="3516363"/>
              <a:chOff x="5818436" y="726387"/>
              <a:chExt cx="4717405" cy="3516363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7D0C6B6-1B06-974E-BA22-96C1E7C443AE}"/>
                  </a:ext>
                </a:extLst>
              </p:cNvPr>
              <p:cNvSpPr/>
              <p:nvPr/>
            </p:nvSpPr>
            <p:spPr>
              <a:xfrm>
                <a:off x="5818436" y="3290370"/>
                <a:ext cx="4291913" cy="952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AF4B793-30E5-5843-B795-2F2716B66DEE}"/>
                  </a:ext>
                </a:extLst>
              </p:cNvPr>
              <p:cNvSpPr/>
              <p:nvPr/>
            </p:nvSpPr>
            <p:spPr>
              <a:xfrm>
                <a:off x="5987839" y="726387"/>
                <a:ext cx="1723241" cy="2676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566064D-3CBC-9745-A274-057E3E9D2C6A}"/>
                  </a:ext>
                </a:extLst>
              </p:cNvPr>
              <p:cNvCxnSpPr/>
              <p:nvPr/>
            </p:nvCxnSpPr>
            <p:spPr>
              <a:xfrm>
                <a:off x="7310728" y="782413"/>
                <a:ext cx="0" cy="202996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362FC58-E6E0-B042-9ED3-EB9979ED71C7}"/>
                  </a:ext>
                </a:extLst>
              </p:cNvPr>
              <p:cNvCxnSpPr/>
              <p:nvPr/>
            </p:nvCxnSpPr>
            <p:spPr>
              <a:xfrm flipV="1">
                <a:off x="7310728" y="2807217"/>
                <a:ext cx="3225113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2DCB66-8997-E342-A0CC-97D76102C075}"/>
                  </a:ext>
                </a:extLst>
              </p:cNvPr>
              <p:cNvSpPr txBox="1"/>
              <p:nvPr/>
            </p:nvSpPr>
            <p:spPr>
              <a:xfrm>
                <a:off x="7468180" y="2980438"/>
                <a:ext cx="2903837" cy="432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Phenotype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F16798-6931-2241-80E3-031245775B4E}"/>
                  </a:ext>
                </a:extLst>
              </p:cNvPr>
              <p:cNvSpPr txBox="1"/>
              <p:nvPr/>
            </p:nvSpPr>
            <p:spPr>
              <a:xfrm>
                <a:off x="8726044" y="803507"/>
                <a:ext cx="591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aseline="-25000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C9FA3C-5002-1242-8C16-3DB1B0EA36C6}"/>
                  </a:ext>
                </a:extLst>
              </p:cNvPr>
              <p:cNvCxnSpPr/>
              <p:nvPr/>
            </p:nvCxnSpPr>
            <p:spPr>
              <a:xfrm>
                <a:off x="8818675" y="1166521"/>
                <a:ext cx="0" cy="168428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F50D5B3-D49A-9343-A221-7FFC32056E9A}"/>
                  </a:ext>
                </a:extLst>
              </p:cNvPr>
              <p:cNvCxnSpPr/>
              <p:nvPr/>
            </p:nvCxnSpPr>
            <p:spPr>
              <a:xfrm flipH="1" flipV="1">
                <a:off x="8830339" y="2269235"/>
                <a:ext cx="493315" cy="27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212A135-F7F6-1E43-8CFA-B1153232D758}"/>
                </a:ext>
              </a:extLst>
            </p:cNvPr>
            <p:cNvSpPr txBox="1"/>
            <p:nvPr/>
          </p:nvSpPr>
          <p:spPr>
            <a:xfrm>
              <a:off x="3429935" y="1175782"/>
              <a:ext cx="1461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>
                  <a:latin typeface="Cambria Math" charset="0"/>
                  <a:ea typeface="Cambria Math" charset="0"/>
                  <a:cs typeface="Cambria Math" charset="0"/>
                </a:rPr>
                <a:t>θ</a:t>
              </a:r>
              <a:endParaRPr lang="en-US" i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B27900-B486-E945-82CE-6890AFDBEAEC}"/>
                </a:ext>
              </a:extLst>
            </p:cNvPr>
            <p:cNvSpPr txBox="1"/>
            <p:nvPr/>
          </p:nvSpPr>
          <p:spPr>
            <a:xfrm rot="16200000">
              <a:off x="1068359" y="1790843"/>
              <a:ext cx="129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36852F0-EB11-2940-9A55-16723AAAE94E}"/>
                </a:ext>
              </a:extLst>
            </p:cNvPr>
            <p:cNvCxnSpPr/>
            <p:nvPr/>
          </p:nvCxnSpPr>
          <p:spPr>
            <a:xfrm>
              <a:off x="4067503" y="2238703"/>
              <a:ext cx="1937" cy="945064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EABC500-F858-6746-BBEA-DBC85F797AEE}"/>
                </a:ext>
              </a:extLst>
            </p:cNvPr>
            <p:cNvSpPr txBox="1"/>
            <p:nvPr/>
          </p:nvSpPr>
          <p:spPr>
            <a:xfrm>
              <a:off x="4075986" y="1931591"/>
              <a:ext cx="33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" charset="0"/>
                  <a:ea typeface="Times" charset="0"/>
                  <a:cs typeface="Times" charset="0"/>
                </a:rPr>
                <a:t>z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94E025-C201-9F4C-8095-71D7D84D336C}"/>
              </a:ext>
            </a:extLst>
          </p:cNvPr>
          <p:cNvCxnSpPr>
            <a:cxnSpLocks/>
          </p:cNvCxnSpPr>
          <p:nvPr/>
        </p:nvCxnSpPr>
        <p:spPr>
          <a:xfrm flipH="1" flipV="1">
            <a:off x="7641115" y="3325668"/>
            <a:ext cx="501149" cy="521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9023B3C-72B5-2B43-BE5F-DAFE4F3BE9C4}"/>
              </a:ext>
            </a:extLst>
          </p:cNvPr>
          <p:cNvSpPr txBox="1"/>
          <p:nvPr/>
        </p:nvSpPr>
        <p:spPr>
          <a:xfrm>
            <a:off x="336893" y="3247062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Generate Offspring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05C7FC-EC81-E949-A6F9-7E5CFE6016A6}"/>
              </a:ext>
            </a:extLst>
          </p:cNvPr>
          <p:cNvSpPr txBox="1"/>
          <p:nvPr/>
        </p:nvSpPr>
        <p:spPr>
          <a:xfrm>
            <a:off x="336892" y="4129126"/>
            <a:ext cx="400215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Mutation</a:t>
            </a:r>
          </a:p>
        </p:txBody>
      </p:sp>
    </p:spTree>
    <p:extLst>
      <p:ext uri="{BB962C8B-B14F-4D97-AF65-F5344CB8AC3E}">
        <p14:creationId xmlns:p14="http://schemas.microsoft.com/office/powerpoint/2010/main" val="332891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6DAEDE5-4620-534F-B451-C18FB428F38B}"/>
              </a:ext>
            </a:extLst>
          </p:cNvPr>
          <p:cNvGrpSpPr/>
          <p:nvPr/>
        </p:nvGrpSpPr>
        <p:grpSpPr>
          <a:xfrm>
            <a:off x="6670956" y="4035523"/>
            <a:ext cx="5176213" cy="3462385"/>
            <a:chOff x="570768" y="562377"/>
            <a:chExt cx="6032158" cy="405405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72F4E7-D6AA-3046-A41C-951E7601C26D}"/>
                </a:ext>
              </a:extLst>
            </p:cNvPr>
            <p:cNvSpPr txBox="1"/>
            <p:nvPr/>
          </p:nvSpPr>
          <p:spPr>
            <a:xfrm rot="16200000">
              <a:off x="679799" y="1469767"/>
              <a:ext cx="218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Fitness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79CBB02-2525-884A-A7BA-4D1B1539B2D1}"/>
                </a:ext>
              </a:extLst>
            </p:cNvPr>
            <p:cNvGrpSpPr/>
            <p:nvPr/>
          </p:nvGrpSpPr>
          <p:grpSpPr>
            <a:xfrm>
              <a:off x="740172" y="1155572"/>
              <a:ext cx="5862754" cy="3460860"/>
              <a:chOff x="1489516" y="3326884"/>
              <a:chExt cx="5862754" cy="2155412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20519E7E-E38B-5247-A404-64A316B1B64C}"/>
                  </a:ext>
                </a:extLst>
              </p:cNvPr>
              <p:cNvSpPr/>
              <p:nvPr/>
            </p:nvSpPr>
            <p:spPr>
              <a:xfrm>
                <a:off x="1489516" y="3326884"/>
                <a:ext cx="5730554" cy="1968710"/>
              </a:xfrm>
              <a:custGeom>
                <a:avLst/>
                <a:gdLst>
                  <a:gd name="connsiteX0" fmla="*/ 228073 w 5730554"/>
                  <a:gd name="connsiteY0" fmla="*/ 1272769 h 1922222"/>
                  <a:gd name="connsiteX1" fmla="*/ 1018906 w 5730554"/>
                  <a:gd name="connsiteY1" fmla="*/ 23 h 1922222"/>
                  <a:gd name="connsiteX2" fmla="*/ 1686170 w 5730554"/>
                  <a:gd name="connsiteY2" fmla="*/ 1235698 h 1922222"/>
                  <a:gd name="connsiteX3" fmla="*/ 2835349 w 5730554"/>
                  <a:gd name="connsiteY3" fmla="*/ 259514 h 1922222"/>
                  <a:gd name="connsiteX4" fmla="*/ 3910387 w 5730554"/>
                  <a:gd name="connsiteY4" fmla="*/ 1223342 h 1922222"/>
                  <a:gd name="connsiteX5" fmla="*/ 4787716 w 5730554"/>
                  <a:gd name="connsiteY5" fmla="*/ 333655 h 1922222"/>
                  <a:gd name="connsiteX6" fmla="*/ 5479695 w 5730554"/>
                  <a:gd name="connsiteY6" fmla="*/ 1890606 h 1922222"/>
                  <a:gd name="connsiteX7" fmla="*/ 228073 w 5730554"/>
                  <a:gd name="connsiteY7" fmla="*/ 1272769 h 192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30554" h="1922222">
                    <a:moveTo>
                      <a:pt x="228073" y="1272769"/>
                    </a:moveTo>
                    <a:cubicBezTo>
                      <a:pt x="-515392" y="957672"/>
                      <a:pt x="775890" y="6201"/>
                      <a:pt x="1018906" y="23"/>
                    </a:cubicBezTo>
                    <a:cubicBezTo>
                      <a:pt x="1261922" y="-6155"/>
                      <a:pt x="1383430" y="1192449"/>
                      <a:pt x="1686170" y="1235698"/>
                    </a:cubicBezTo>
                    <a:cubicBezTo>
                      <a:pt x="1988911" y="1278947"/>
                      <a:pt x="2464646" y="261573"/>
                      <a:pt x="2835349" y="259514"/>
                    </a:cubicBezTo>
                    <a:cubicBezTo>
                      <a:pt x="3206052" y="257455"/>
                      <a:pt x="3584993" y="1210985"/>
                      <a:pt x="3910387" y="1223342"/>
                    </a:cubicBezTo>
                    <a:cubicBezTo>
                      <a:pt x="4235781" y="1235699"/>
                      <a:pt x="4526165" y="222444"/>
                      <a:pt x="4787716" y="333655"/>
                    </a:cubicBezTo>
                    <a:cubicBezTo>
                      <a:pt x="5049267" y="444866"/>
                      <a:pt x="6241695" y="1734087"/>
                      <a:pt x="5479695" y="1890606"/>
                    </a:cubicBezTo>
                    <a:cubicBezTo>
                      <a:pt x="4717695" y="2047125"/>
                      <a:pt x="971538" y="1587866"/>
                      <a:pt x="228073" y="127276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8FF63D5-C46E-544C-B0EB-AB0B900EB20B}"/>
                  </a:ext>
                </a:extLst>
              </p:cNvPr>
              <p:cNvSpPr/>
              <p:nvPr/>
            </p:nvSpPr>
            <p:spPr>
              <a:xfrm>
                <a:off x="5375189" y="3556004"/>
                <a:ext cx="1977081" cy="19262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CC54638-08E5-034E-8DAA-C4FB8D00873D}"/>
                </a:ext>
              </a:extLst>
            </p:cNvPr>
            <p:cNvGrpSpPr/>
            <p:nvPr/>
          </p:nvGrpSpPr>
          <p:grpSpPr>
            <a:xfrm>
              <a:off x="570768" y="1093534"/>
              <a:ext cx="4717405" cy="3516363"/>
              <a:chOff x="5818436" y="726387"/>
              <a:chExt cx="4717405" cy="3516363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DD38541-B73D-5F44-8380-0A9EBE42CB8D}"/>
                  </a:ext>
                </a:extLst>
              </p:cNvPr>
              <p:cNvSpPr/>
              <p:nvPr/>
            </p:nvSpPr>
            <p:spPr>
              <a:xfrm>
                <a:off x="5818436" y="3290370"/>
                <a:ext cx="4291913" cy="952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E638F3A-6918-4A46-9154-C029276B01EE}"/>
                  </a:ext>
                </a:extLst>
              </p:cNvPr>
              <p:cNvSpPr/>
              <p:nvPr/>
            </p:nvSpPr>
            <p:spPr>
              <a:xfrm>
                <a:off x="5987839" y="726387"/>
                <a:ext cx="1723241" cy="26762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5B3C1AF-0EAC-6643-8A04-8BEDD885B392}"/>
                  </a:ext>
                </a:extLst>
              </p:cNvPr>
              <p:cNvCxnSpPr/>
              <p:nvPr/>
            </p:nvCxnSpPr>
            <p:spPr>
              <a:xfrm>
                <a:off x="7310728" y="782413"/>
                <a:ext cx="0" cy="202996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9900422-B5F3-F44C-BFD2-88040B09E1A4}"/>
                  </a:ext>
                </a:extLst>
              </p:cNvPr>
              <p:cNvCxnSpPr/>
              <p:nvPr/>
            </p:nvCxnSpPr>
            <p:spPr>
              <a:xfrm flipV="1">
                <a:off x="7310728" y="2807217"/>
                <a:ext cx="3225113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7316044-2C0F-014E-BE56-8EB2DA352E00}"/>
                  </a:ext>
                </a:extLst>
              </p:cNvPr>
              <p:cNvSpPr txBox="1"/>
              <p:nvPr/>
            </p:nvSpPr>
            <p:spPr>
              <a:xfrm>
                <a:off x="7468180" y="2980438"/>
                <a:ext cx="29038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Trait Value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1857AD-B8EA-AD43-A31A-A3F6F6BE3BBE}"/>
                  </a:ext>
                </a:extLst>
              </p:cNvPr>
              <p:cNvSpPr txBox="1"/>
              <p:nvPr/>
            </p:nvSpPr>
            <p:spPr>
              <a:xfrm>
                <a:off x="8726044" y="803507"/>
                <a:ext cx="591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aseline="-25000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F9A09F0-D422-CD48-B831-F8258CFD5C69}"/>
                  </a:ext>
                </a:extLst>
              </p:cNvPr>
              <p:cNvCxnSpPr/>
              <p:nvPr/>
            </p:nvCxnSpPr>
            <p:spPr>
              <a:xfrm>
                <a:off x="8818675" y="1166521"/>
                <a:ext cx="0" cy="168428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9AF318D-0DB1-0A42-A021-9CA3DCDF6476}"/>
                  </a:ext>
                </a:extLst>
              </p:cNvPr>
              <p:cNvCxnSpPr/>
              <p:nvPr/>
            </p:nvCxnSpPr>
            <p:spPr>
              <a:xfrm flipH="1" flipV="1">
                <a:off x="8830339" y="2269235"/>
                <a:ext cx="493315" cy="27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1A67402-6EE2-F043-88B5-E2DDB5800312}"/>
                </a:ext>
              </a:extLst>
            </p:cNvPr>
            <p:cNvSpPr txBox="1"/>
            <p:nvPr/>
          </p:nvSpPr>
          <p:spPr>
            <a:xfrm>
              <a:off x="3429935" y="1175782"/>
              <a:ext cx="1461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i="1">
                  <a:latin typeface="Cambria Math" charset="0"/>
                  <a:ea typeface="Cambria Math" charset="0"/>
                  <a:cs typeface="Cambria Math" charset="0"/>
                </a:rPr>
                <a:t>θ</a:t>
              </a:r>
              <a:endParaRPr lang="en-US" i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2D4C6B-AA0D-7C4E-9715-CE51AB1ED6C6}"/>
                </a:ext>
              </a:extLst>
            </p:cNvPr>
            <p:cNvSpPr txBox="1"/>
            <p:nvPr/>
          </p:nvSpPr>
          <p:spPr>
            <a:xfrm rot="16200000">
              <a:off x="1068359" y="1790843"/>
              <a:ext cx="1296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1D1185D-C844-AB43-8666-A3E562F2D3AF}"/>
                </a:ext>
              </a:extLst>
            </p:cNvPr>
            <p:cNvCxnSpPr/>
            <p:nvPr/>
          </p:nvCxnSpPr>
          <p:spPr>
            <a:xfrm>
              <a:off x="4067503" y="2238703"/>
              <a:ext cx="1937" cy="945064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868005-B64A-2545-BF25-D3FD48939A0C}"/>
                </a:ext>
              </a:extLst>
            </p:cNvPr>
            <p:cNvSpPr txBox="1"/>
            <p:nvPr/>
          </p:nvSpPr>
          <p:spPr>
            <a:xfrm>
              <a:off x="4075986" y="1931591"/>
              <a:ext cx="33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" charset="0"/>
                  <a:ea typeface="Times" charset="0"/>
                  <a:cs typeface="Times" charset="0"/>
                </a:rPr>
                <a:t>z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5CD43C-B683-6B4C-939D-CB000479E2BF}"/>
              </a:ext>
            </a:extLst>
          </p:cNvPr>
          <p:cNvGrpSpPr/>
          <p:nvPr/>
        </p:nvGrpSpPr>
        <p:grpSpPr>
          <a:xfrm>
            <a:off x="6563569" y="1186747"/>
            <a:ext cx="5176213" cy="3462385"/>
            <a:chOff x="5821633" y="982988"/>
            <a:chExt cx="5176213" cy="346238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AAABB0B-070D-F542-87B9-9EA9C2D6DD6F}"/>
                </a:ext>
              </a:extLst>
            </p:cNvPr>
            <p:cNvGrpSpPr/>
            <p:nvPr/>
          </p:nvGrpSpPr>
          <p:grpSpPr>
            <a:xfrm>
              <a:off x="5821633" y="982988"/>
              <a:ext cx="5176213" cy="3462385"/>
              <a:chOff x="570768" y="562377"/>
              <a:chExt cx="6032158" cy="405405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B682F2-D859-044A-AE4E-07943E0840E4}"/>
                  </a:ext>
                </a:extLst>
              </p:cNvPr>
              <p:cNvSpPr txBox="1"/>
              <p:nvPr/>
            </p:nvSpPr>
            <p:spPr>
              <a:xfrm rot="16200000">
                <a:off x="679799" y="1469767"/>
                <a:ext cx="2184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Arial" charset="0"/>
                    <a:ea typeface="Arial" charset="0"/>
                    <a:cs typeface="Arial" charset="0"/>
                  </a:rPr>
                  <a:t>Fitness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29D355-DBA9-8943-A383-E86AE92922A8}"/>
                  </a:ext>
                </a:extLst>
              </p:cNvPr>
              <p:cNvGrpSpPr/>
              <p:nvPr/>
            </p:nvGrpSpPr>
            <p:grpSpPr>
              <a:xfrm>
                <a:off x="740172" y="1155572"/>
                <a:ext cx="5862754" cy="3460860"/>
                <a:chOff x="1489516" y="3326884"/>
                <a:chExt cx="5862754" cy="2155412"/>
              </a:xfrm>
            </p:grpSpPr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4E588C77-A9C9-E247-B2A2-7E023D94D2D4}"/>
                    </a:ext>
                  </a:extLst>
                </p:cNvPr>
                <p:cNvSpPr/>
                <p:nvPr/>
              </p:nvSpPr>
              <p:spPr>
                <a:xfrm>
                  <a:off x="1489516" y="3326884"/>
                  <a:ext cx="5730554" cy="1968709"/>
                </a:xfrm>
                <a:custGeom>
                  <a:avLst/>
                  <a:gdLst>
                    <a:gd name="connsiteX0" fmla="*/ 228073 w 5730554"/>
                    <a:gd name="connsiteY0" fmla="*/ 1272769 h 1922222"/>
                    <a:gd name="connsiteX1" fmla="*/ 1018906 w 5730554"/>
                    <a:gd name="connsiteY1" fmla="*/ 23 h 1922222"/>
                    <a:gd name="connsiteX2" fmla="*/ 1686170 w 5730554"/>
                    <a:gd name="connsiteY2" fmla="*/ 1235698 h 1922222"/>
                    <a:gd name="connsiteX3" fmla="*/ 2835349 w 5730554"/>
                    <a:gd name="connsiteY3" fmla="*/ 259514 h 1922222"/>
                    <a:gd name="connsiteX4" fmla="*/ 3910387 w 5730554"/>
                    <a:gd name="connsiteY4" fmla="*/ 1223342 h 1922222"/>
                    <a:gd name="connsiteX5" fmla="*/ 4787716 w 5730554"/>
                    <a:gd name="connsiteY5" fmla="*/ 333655 h 1922222"/>
                    <a:gd name="connsiteX6" fmla="*/ 5479695 w 5730554"/>
                    <a:gd name="connsiteY6" fmla="*/ 1890606 h 1922222"/>
                    <a:gd name="connsiteX7" fmla="*/ 228073 w 5730554"/>
                    <a:gd name="connsiteY7" fmla="*/ 1272769 h 1922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30554" h="1922222">
                      <a:moveTo>
                        <a:pt x="228073" y="1272769"/>
                      </a:moveTo>
                      <a:cubicBezTo>
                        <a:pt x="-515392" y="957672"/>
                        <a:pt x="775890" y="6201"/>
                        <a:pt x="1018906" y="23"/>
                      </a:cubicBezTo>
                      <a:cubicBezTo>
                        <a:pt x="1261922" y="-6155"/>
                        <a:pt x="1383430" y="1192449"/>
                        <a:pt x="1686170" y="1235698"/>
                      </a:cubicBezTo>
                      <a:cubicBezTo>
                        <a:pt x="1988911" y="1278947"/>
                        <a:pt x="2464646" y="261573"/>
                        <a:pt x="2835349" y="259514"/>
                      </a:cubicBezTo>
                      <a:cubicBezTo>
                        <a:pt x="3206052" y="257455"/>
                        <a:pt x="3584993" y="1210985"/>
                        <a:pt x="3910387" y="1223342"/>
                      </a:cubicBezTo>
                      <a:cubicBezTo>
                        <a:pt x="4235781" y="1235699"/>
                        <a:pt x="4526165" y="222444"/>
                        <a:pt x="4787716" y="333655"/>
                      </a:cubicBezTo>
                      <a:cubicBezTo>
                        <a:pt x="5049267" y="444866"/>
                        <a:pt x="6241695" y="1734087"/>
                        <a:pt x="5479695" y="1890606"/>
                      </a:cubicBezTo>
                      <a:cubicBezTo>
                        <a:pt x="4717695" y="2047125"/>
                        <a:pt x="971538" y="1587866"/>
                        <a:pt x="228073" y="1272769"/>
                      </a:cubicBezTo>
                      <a:close/>
                    </a:path>
                  </a:pathLst>
                </a:cu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0174554-CFE4-AC41-8759-9EBAF8093119}"/>
                    </a:ext>
                  </a:extLst>
                </p:cNvPr>
                <p:cNvSpPr/>
                <p:nvPr/>
              </p:nvSpPr>
              <p:spPr>
                <a:xfrm>
                  <a:off x="5375189" y="3556004"/>
                  <a:ext cx="1977081" cy="19262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7769B34-83BF-1C4E-8E2C-9E05359186D3}"/>
                  </a:ext>
                </a:extLst>
              </p:cNvPr>
              <p:cNvGrpSpPr/>
              <p:nvPr/>
            </p:nvGrpSpPr>
            <p:grpSpPr>
              <a:xfrm>
                <a:off x="570768" y="1093534"/>
                <a:ext cx="4717405" cy="3516363"/>
                <a:chOff x="5818436" y="726387"/>
                <a:chExt cx="4717405" cy="3516363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99ADF1C7-67E6-B843-9392-9276E8289B47}"/>
                    </a:ext>
                  </a:extLst>
                </p:cNvPr>
                <p:cNvSpPr/>
                <p:nvPr/>
              </p:nvSpPr>
              <p:spPr>
                <a:xfrm>
                  <a:off x="5818436" y="3290370"/>
                  <a:ext cx="4291913" cy="9523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BCF0B07-B6B1-9947-9392-DF92F6B31F40}"/>
                    </a:ext>
                  </a:extLst>
                </p:cNvPr>
                <p:cNvSpPr/>
                <p:nvPr/>
              </p:nvSpPr>
              <p:spPr>
                <a:xfrm>
                  <a:off x="5987839" y="726387"/>
                  <a:ext cx="1723241" cy="26762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E8F9CFED-ED3D-E042-ABE3-03A4567E5823}"/>
                    </a:ext>
                  </a:extLst>
                </p:cNvPr>
                <p:cNvCxnSpPr/>
                <p:nvPr/>
              </p:nvCxnSpPr>
              <p:spPr>
                <a:xfrm>
                  <a:off x="7310728" y="782413"/>
                  <a:ext cx="0" cy="202996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9A2122F-0B8F-5744-9B2D-2457CAB2043E}"/>
                    </a:ext>
                  </a:extLst>
                </p:cNvPr>
                <p:cNvCxnSpPr/>
                <p:nvPr/>
              </p:nvCxnSpPr>
              <p:spPr>
                <a:xfrm flipV="1">
                  <a:off x="7310728" y="2807217"/>
                  <a:ext cx="3225113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D052BAA-1E2E-A343-B35F-2F06BB1D1DBD}"/>
                    </a:ext>
                  </a:extLst>
                </p:cNvPr>
                <p:cNvSpPr txBox="1"/>
                <p:nvPr/>
              </p:nvSpPr>
              <p:spPr>
                <a:xfrm>
                  <a:off x="7468180" y="2980438"/>
                  <a:ext cx="2903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charset="0"/>
                      <a:ea typeface="Arial" charset="0"/>
                      <a:cs typeface="Arial" charset="0"/>
                    </a:rPr>
                    <a:t>Trait Value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78A5CF0-824E-B148-B4A3-894655FF9D2E}"/>
                    </a:ext>
                  </a:extLst>
                </p:cNvPr>
                <p:cNvSpPr txBox="1"/>
                <p:nvPr/>
              </p:nvSpPr>
              <p:spPr>
                <a:xfrm>
                  <a:off x="8726044" y="803507"/>
                  <a:ext cx="5910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baseline="-25000" dirty="0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A625F8F-476B-264F-B937-D3D68C7BBDDC}"/>
                    </a:ext>
                  </a:extLst>
                </p:cNvPr>
                <p:cNvCxnSpPr/>
                <p:nvPr/>
              </p:nvCxnSpPr>
              <p:spPr>
                <a:xfrm>
                  <a:off x="8818675" y="1166521"/>
                  <a:ext cx="0" cy="168428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DC5B87C6-A9E9-3B46-AB07-805D40B08C86}"/>
                    </a:ext>
                  </a:extLst>
                </p:cNvPr>
                <p:cNvCxnSpPr/>
                <p:nvPr/>
              </p:nvCxnSpPr>
              <p:spPr>
                <a:xfrm flipH="1">
                  <a:off x="9153580" y="2223342"/>
                  <a:ext cx="31958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481BAA1-0272-AC49-BB35-B18151CF3514}"/>
                  </a:ext>
                </a:extLst>
              </p:cNvPr>
              <p:cNvSpPr txBox="1"/>
              <p:nvPr/>
            </p:nvSpPr>
            <p:spPr>
              <a:xfrm>
                <a:off x="3371139" y="1187630"/>
                <a:ext cx="1461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i="1">
                    <a:latin typeface="Cambria Math" charset="0"/>
                    <a:ea typeface="Cambria Math" charset="0"/>
                    <a:cs typeface="Cambria Math" charset="0"/>
                  </a:rPr>
                  <a:t>θ</a:t>
                </a:r>
                <a:endParaRPr lang="en-US" i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9F14F16-C92A-ED4A-9D93-C37803584E34}"/>
                </a:ext>
              </a:extLst>
            </p:cNvPr>
            <p:cNvCxnSpPr/>
            <p:nvPr/>
          </p:nvCxnSpPr>
          <p:spPr>
            <a:xfrm flipV="1">
              <a:off x="7821698" y="2709531"/>
              <a:ext cx="2743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A870D7E-EE96-1A4F-A014-EEC7134EF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7" r="31413" b="32825"/>
            <a:stretch/>
          </p:blipFill>
          <p:spPr>
            <a:xfrm>
              <a:off x="7860276" y="1489609"/>
              <a:ext cx="1051184" cy="182227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500C6A-9DD6-4848-A706-CF7EFEAB3516}"/>
                </a:ext>
              </a:extLst>
            </p:cNvPr>
            <p:cNvSpPr txBox="1"/>
            <p:nvPr/>
          </p:nvSpPr>
          <p:spPr>
            <a:xfrm>
              <a:off x="8957765" y="1436625"/>
              <a:ext cx="12243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+mj-lt"/>
                </a:rPr>
                <a:t>Gen 1</a:t>
              </a:r>
            </a:p>
            <a:p>
              <a:r>
                <a:rPr lang="en-US" sz="1100" dirty="0">
                  <a:latin typeface="+mj-lt"/>
                </a:rPr>
                <a:t>Gen 2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C30AF6-E846-D540-B845-B55FD1947750}"/>
                </a:ext>
              </a:extLst>
            </p:cNvPr>
            <p:cNvCxnSpPr/>
            <p:nvPr/>
          </p:nvCxnSpPr>
          <p:spPr>
            <a:xfrm flipV="1">
              <a:off x="9504536" y="1566058"/>
              <a:ext cx="27401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DF2C3E1-D06B-0046-9228-02382963A901}"/>
                </a:ext>
              </a:extLst>
            </p:cNvPr>
            <p:cNvCxnSpPr/>
            <p:nvPr/>
          </p:nvCxnSpPr>
          <p:spPr>
            <a:xfrm flipV="1">
              <a:off x="9504536" y="1739062"/>
              <a:ext cx="274012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6237D67F-736F-3848-A800-D13FC8596A40}"/>
              </a:ext>
            </a:extLst>
          </p:cNvPr>
          <p:cNvSpPr txBox="1"/>
          <p:nvPr/>
        </p:nvSpPr>
        <p:spPr>
          <a:xfrm>
            <a:off x="7900841" y="1041394"/>
            <a:ext cx="25412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Stabilizing Selection</a:t>
            </a:r>
          </a:p>
          <a:p>
            <a:pPr algn="ctr"/>
            <a:endParaRPr lang="en-US" sz="1000" dirty="0"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Population Level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335E2CB-A920-554C-BE8B-1449629BB641}"/>
              </a:ext>
            </a:extLst>
          </p:cNvPr>
          <p:cNvSpPr txBox="1"/>
          <p:nvPr/>
        </p:nvSpPr>
        <p:spPr>
          <a:xfrm>
            <a:off x="8608041" y="4285490"/>
            <a:ext cx="2286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j-lt"/>
              </a:rPr>
              <a:t>Individual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59BC61-96A2-2346-B856-72F8BBA3E440}"/>
                  </a:ext>
                </a:extLst>
              </p:cNvPr>
              <p:cNvSpPr txBox="1"/>
              <p:nvPr/>
            </p:nvSpPr>
            <p:spPr>
              <a:xfrm>
                <a:off x="3430661" y="2079740"/>
                <a:ext cx="2337948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59BC61-96A2-2346-B856-72F8BBA3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61" y="2079740"/>
                <a:ext cx="2337948" cy="598562"/>
              </a:xfrm>
              <a:prstGeom prst="rect">
                <a:avLst/>
              </a:prstGeom>
              <a:blipFill>
                <a:blip r:embed="rId5"/>
                <a:stretch>
                  <a:fillRect l="-1622" t="-4167" r="-270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98B92361-A093-244E-B95E-46352ECB58B3}"/>
              </a:ext>
            </a:extLst>
          </p:cNvPr>
          <p:cNvSpPr txBox="1"/>
          <p:nvPr/>
        </p:nvSpPr>
        <p:spPr>
          <a:xfrm rot="16200000">
            <a:off x="6887649" y="2232035"/>
            <a:ext cx="140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B3B558-E317-C941-A771-73E5FD072E98}"/>
              </a:ext>
            </a:extLst>
          </p:cNvPr>
          <p:cNvSpPr txBox="1"/>
          <p:nvPr/>
        </p:nvSpPr>
        <p:spPr>
          <a:xfrm>
            <a:off x="3219397" y="1462217"/>
            <a:ext cx="355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Fitness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21717E5-A349-EC49-A4D6-50A4895F9B93}"/>
              </a:ext>
            </a:extLst>
          </p:cNvPr>
          <p:cNvSpPr txBox="1"/>
          <p:nvPr/>
        </p:nvSpPr>
        <p:spPr>
          <a:xfrm>
            <a:off x="213702" y="3213061"/>
            <a:ext cx="355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Local Adaptation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649DB90-F5BB-CC46-8ED3-1BCCD706F248}"/>
                  </a:ext>
                </a:extLst>
              </p:cNvPr>
              <p:cNvSpPr/>
              <p:nvPr/>
            </p:nvSpPr>
            <p:spPr>
              <a:xfrm>
                <a:off x="-365101" y="1878462"/>
                <a:ext cx="3564456" cy="90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charset="0"/>
                        </a:rPr>
                        <m:t>+ </m:t>
                      </m:r>
                      <m:r>
                        <a:rPr lang="en-US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649DB90-F5BB-CC46-8ED3-1BCCD706F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01" y="1878462"/>
                <a:ext cx="3564456" cy="900375"/>
              </a:xfrm>
              <a:prstGeom prst="rect">
                <a:avLst/>
              </a:prstGeom>
              <a:blipFill>
                <a:blip r:embed="rId6"/>
                <a:stretch>
                  <a:fillRect t="-90278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F933D941-5AAE-B64D-88F5-925846BAC311}"/>
              </a:ext>
            </a:extLst>
          </p:cNvPr>
          <p:cNvSpPr txBox="1"/>
          <p:nvPr/>
        </p:nvSpPr>
        <p:spPr>
          <a:xfrm>
            <a:off x="303197" y="1444238"/>
            <a:ext cx="355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Phenotype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2719F49-39E0-CE48-9529-C8B7F8EF0F2F}"/>
                  </a:ext>
                </a:extLst>
              </p:cNvPr>
              <p:cNvSpPr txBox="1"/>
              <p:nvPr/>
            </p:nvSpPr>
            <p:spPr>
              <a:xfrm>
                <a:off x="213702" y="3845725"/>
                <a:ext cx="5296130" cy="698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𝑠𝑦𝑚𝑝𝑎𝑡𝑟𝑦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𝑎𝑙𝑙𝑜𝑝𝑎𝑡𝑟𝑦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,1,1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 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,2,2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) -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2719F49-39E0-CE48-9529-C8B7F8EF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02" y="3845725"/>
                <a:ext cx="5296130" cy="698909"/>
              </a:xfrm>
              <a:prstGeom prst="rect">
                <a:avLst/>
              </a:prstGeom>
              <a:blipFill>
                <a:blip r:embed="rId7"/>
                <a:stretch>
                  <a:fillRect l="-957" t="-16071" b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47F412-36E3-B64F-A71F-EE95AD64A006}"/>
                  </a:ext>
                </a:extLst>
              </p:cNvPr>
              <p:cNvSpPr/>
              <p:nvPr/>
            </p:nvSpPr>
            <p:spPr>
              <a:xfrm>
                <a:off x="3069532" y="4438620"/>
                <a:ext cx="3620735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,1,2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 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,2,1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47F412-36E3-B64F-A71F-EE95AD64A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32" y="4438620"/>
                <a:ext cx="3620735" cy="483466"/>
              </a:xfrm>
              <a:prstGeom prst="rect">
                <a:avLst/>
              </a:prstGeom>
              <a:blipFill>
                <a:blip r:embed="rId8"/>
                <a:stretch>
                  <a:fillRect t="-70000" r="-350" b="-1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27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Local Adaptation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130181-10BA-7749-8414-767446D87659}"/>
              </a:ext>
            </a:extLst>
          </p:cNvPr>
          <p:cNvSpPr/>
          <p:nvPr/>
        </p:nvSpPr>
        <p:spPr>
          <a:xfrm>
            <a:off x="2152650" y="3059668"/>
            <a:ext cx="7886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algn="ctr" fontAlgn="ctr">
              <a:buFont typeface="+mj-lt"/>
              <a:buAutoNum type="arabicPeriod"/>
            </a:pPr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Do inversions facilitate local adaptation under gene flow?</a:t>
            </a:r>
          </a:p>
        </p:txBody>
      </p:sp>
    </p:spTree>
    <p:extLst>
      <p:ext uri="{BB962C8B-B14F-4D97-AF65-F5344CB8AC3E}">
        <p14:creationId xmlns:p14="http://schemas.microsoft.com/office/powerpoint/2010/main" val="40755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Local Adaptation – Low QTN effect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CFF615-015B-C346-8B8F-CEE994675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1"/>
          <a:stretch/>
        </p:blipFill>
        <p:spPr>
          <a:xfrm>
            <a:off x="0" y="1323244"/>
            <a:ext cx="4443211" cy="5591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762F67-CEA0-DD4B-A418-8E58AB7B2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0"/>
          <a:stretch/>
        </p:blipFill>
        <p:spPr>
          <a:xfrm>
            <a:off x="3676868" y="1323244"/>
            <a:ext cx="4443211" cy="5591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435C54-A0B7-5240-BA3C-0DD170855B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3"/>
          <a:stretch/>
        </p:blipFill>
        <p:spPr>
          <a:xfrm>
            <a:off x="7336930" y="1313786"/>
            <a:ext cx="4437840" cy="5591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95AB1D-331E-4347-9401-C2CA48BCF35F}"/>
              </a:ext>
            </a:extLst>
          </p:cNvPr>
          <p:cNvSpPr txBox="1"/>
          <p:nvPr/>
        </p:nvSpPr>
        <p:spPr>
          <a:xfrm>
            <a:off x="685603" y="1081215"/>
            <a:ext cx="308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High selection (</a:t>
            </a:r>
            <a:r>
              <a:rPr lang="en-US" sz="14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sigmaK</a:t>
            </a:r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= 0.75)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18CB7-C733-0A48-B276-9A778E928A1B}"/>
              </a:ext>
            </a:extLst>
          </p:cNvPr>
          <p:cNvSpPr txBox="1"/>
          <p:nvPr/>
        </p:nvSpPr>
        <p:spPr>
          <a:xfrm>
            <a:off x="4449129" y="1081215"/>
            <a:ext cx="308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Moderate selection (</a:t>
            </a:r>
            <a:r>
              <a:rPr lang="en-US" sz="14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sigmaK</a:t>
            </a:r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= 1.5)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F1C1F-67E9-3747-AE99-7B01597E55A8}"/>
              </a:ext>
            </a:extLst>
          </p:cNvPr>
          <p:cNvSpPr txBox="1"/>
          <p:nvPr/>
        </p:nvSpPr>
        <p:spPr>
          <a:xfrm>
            <a:off x="8233539" y="1081215"/>
            <a:ext cx="308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Low selection (</a:t>
            </a:r>
            <a:r>
              <a:rPr lang="en-US" sz="1400" dirty="0" err="1">
                <a:latin typeface="Bangla Sangam MN" panose="02000000000000000000" pitchFamily="2" charset="0"/>
                <a:cs typeface="Bangla Sangam MN" panose="02000000000000000000" pitchFamily="2" charset="0"/>
              </a:rPr>
              <a:t>sigmaK</a:t>
            </a:r>
            <a:r>
              <a:rPr lang="en-US" sz="1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 = 3.0)</a:t>
            </a:r>
          </a:p>
        </p:txBody>
      </p:sp>
    </p:spTree>
    <p:extLst>
      <p:ext uri="{BB962C8B-B14F-4D97-AF65-F5344CB8AC3E}">
        <p14:creationId xmlns:p14="http://schemas.microsoft.com/office/powerpoint/2010/main" val="397249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Local Adaptation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130181-10BA-7749-8414-767446D87659}"/>
              </a:ext>
            </a:extLst>
          </p:cNvPr>
          <p:cNvSpPr/>
          <p:nvPr/>
        </p:nvSpPr>
        <p:spPr>
          <a:xfrm>
            <a:off x="344185" y="3045381"/>
            <a:ext cx="115036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algn="ctr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2. For an adaptive inversion to segregate under local adaptation with gene flow, does it require capturing QTNs initially?</a:t>
            </a:r>
          </a:p>
          <a:p>
            <a:pPr marL="342900" marR="0" algn="ctr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Bangla Sangam MN" panose="02000000000000000000" pitchFamily="2" charset="0"/>
              <a:cs typeface="Bangla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35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Conditions That Inversions Arose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CDB73-AF9E-E34A-8972-12883893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77" y="1325563"/>
            <a:ext cx="5709805" cy="54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89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Average Length of Inversions </a:t>
            </a:r>
          </a:p>
        </p:txBody>
      </p:sp>
    </p:spTree>
    <p:extLst>
      <p:ext uri="{BB962C8B-B14F-4D97-AF65-F5344CB8AC3E}">
        <p14:creationId xmlns:p14="http://schemas.microsoft.com/office/powerpoint/2010/main" val="209618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FB732-51A5-854C-8F7D-05236CF2AFB2}"/>
              </a:ext>
            </a:extLst>
          </p:cNvPr>
          <p:cNvGrpSpPr/>
          <p:nvPr/>
        </p:nvGrpSpPr>
        <p:grpSpPr>
          <a:xfrm>
            <a:off x="716416" y="3168148"/>
            <a:ext cx="2481943" cy="2429691"/>
            <a:chOff x="2194560" y="2926080"/>
            <a:chExt cx="2481943" cy="24296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F4108-977F-BB40-BD98-8CC474B7E095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9486A-ADFD-614C-AE32-490EF47C4E1D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8524AF-461E-734B-930F-9CE9C817E836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2D4A05-1588-5043-B19A-EFD853C60EAD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78BDEA-1FD7-C141-853A-633992186B3E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83E62E-7323-5943-ACAB-ABA15509C019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B1C04D-D6BE-C84B-8FB3-71F0DA83A2BB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54A6EE-3324-3843-9DC2-05535D62035F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6A3CAF-E3BE-F34F-B732-99A1298B1EFA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FF34D-82C1-B845-A45C-37C6E96E96F8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531A9-2CCE-5648-A86A-9EE054A7AF84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991FB3-89CD-8244-8581-9F6E54DBE578}"/>
              </a:ext>
            </a:extLst>
          </p:cNvPr>
          <p:cNvSpPr txBox="1"/>
          <p:nvPr/>
        </p:nvSpPr>
        <p:spPr>
          <a:xfrm>
            <a:off x="220913" y="2568180"/>
            <a:ext cx="347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Original Population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20913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6F2C1-F93E-AF4F-A08C-273C6524085C}"/>
              </a:ext>
            </a:extLst>
          </p:cNvPr>
          <p:cNvSpPr txBox="1"/>
          <p:nvPr/>
        </p:nvSpPr>
        <p:spPr>
          <a:xfrm>
            <a:off x="3793670" y="422972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Gene Flow Occurring</a:t>
            </a:r>
          </a:p>
        </p:txBody>
      </p:sp>
    </p:spTree>
    <p:extLst>
      <p:ext uri="{BB962C8B-B14F-4D97-AF65-F5344CB8AC3E}">
        <p14:creationId xmlns:p14="http://schemas.microsoft.com/office/powerpoint/2010/main" val="3638102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Average Age of Inversions </a:t>
            </a:r>
          </a:p>
        </p:txBody>
      </p:sp>
    </p:spTree>
    <p:extLst>
      <p:ext uri="{BB962C8B-B14F-4D97-AF65-F5344CB8AC3E}">
        <p14:creationId xmlns:p14="http://schemas.microsoft.com/office/powerpoint/2010/main" val="2918716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37E85-45CC-D04D-86B4-88AEFCAE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061" y="4946091"/>
            <a:ext cx="1826939" cy="18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38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Output Files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71E138-C7F6-6D4D-B5F8-D8E74CFC0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08607"/>
              </p:ext>
            </p:extLst>
          </p:nvPr>
        </p:nvGraphicFramePr>
        <p:xfrm>
          <a:off x="823783" y="3055943"/>
          <a:ext cx="7908328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8541">
                  <a:extLst>
                    <a:ext uri="{9D8B030D-6E8A-4147-A177-3AD203B41FA5}">
                      <a16:colId xmlns:a16="http://schemas.microsoft.com/office/drawing/2014/main" val="3245119148"/>
                    </a:ext>
                  </a:extLst>
                </a:gridCol>
                <a:gridCol w="955589">
                  <a:extLst>
                    <a:ext uri="{9D8B030D-6E8A-4147-A177-3AD203B41FA5}">
                      <a16:colId xmlns:a16="http://schemas.microsoft.com/office/drawing/2014/main" val="602526896"/>
                    </a:ext>
                  </a:extLst>
                </a:gridCol>
                <a:gridCol w="1021493">
                  <a:extLst>
                    <a:ext uri="{9D8B030D-6E8A-4147-A177-3AD203B41FA5}">
                      <a16:colId xmlns:a16="http://schemas.microsoft.com/office/drawing/2014/main" val="396863610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1909769750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2722248460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2322775213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3760280168"/>
                    </a:ext>
                  </a:extLst>
                </a:gridCol>
                <a:gridCol w="988541">
                  <a:extLst>
                    <a:ext uri="{9D8B030D-6E8A-4147-A177-3AD203B41FA5}">
                      <a16:colId xmlns:a16="http://schemas.microsoft.com/office/drawing/2014/main" val="40190024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Generation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Inv_Pos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QTN_Pos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QTN_SelCoef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QTN_Dom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QTN_Freq_P1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QTN_Freq_P2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QTN_Freq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11840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76C4BDE-CB7F-1F49-9FB4-E8A963ECE691}"/>
              </a:ext>
            </a:extLst>
          </p:cNvPr>
          <p:cNvSpPr txBox="1"/>
          <p:nvPr/>
        </p:nvSpPr>
        <p:spPr>
          <a:xfrm>
            <a:off x="556054" y="2673556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Inversion QTN 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3CE40A-CE9D-1B40-8F0A-7E0746B4EF15}"/>
              </a:ext>
            </a:extLst>
          </p:cNvPr>
          <p:cNvSpPr txBox="1"/>
          <p:nvPr/>
        </p:nvSpPr>
        <p:spPr>
          <a:xfrm>
            <a:off x="556054" y="1706238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Inversion output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239E29-222A-F948-BBFA-72F1569D4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402192"/>
              </p:ext>
            </p:extLst>
          </p:nvPr>
        </p:nvGraphicFramePr>
        <p:xfrm>
          <a:off x="823783" y="2058581"/>
          <a:ext cx="11040755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705">
                  <a:extLst>
                    <a:ext uri="{9D8B030D-6E8A-4147-A177-3AD203B41FA5}">
                      <a16:colId xmlns:a16="http://schemas.microsoft.com/office/drawing/2014/main" val="264746816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695351008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976537519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61015301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1869357840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3898686359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3214437970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366850400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426322239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445987867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326308643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start_position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end_position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lengthINV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freq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freq_p1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freq_p2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mean_SelCoef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sd_SelCoef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mean_Dom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sd_Dom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87707999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6FFB7E-7695-C645-8D44-7982DF281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41568"/>
              </p:ext>
            </p:extLst>
          </p:nvPr>
        </p:nvGraphicFramePr>
        <p:xfrm>
          <a:off x="823782" y="4128622"/>
          <a:ext cx="11040755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705">
                  <a:extLst>
                    <a:ext uri="{9D8B030D-6E8A-4147-A177-3AD203B41FA5}">
                      <a16:colId xmlns:a16="http://schemas.microsoft.com/office/drawing/2014/main" val="4222482538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916229217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60786319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118434954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276832343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742909896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4157674129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4048303732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1715926766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1444403263"/>
                    </a:ext>
                  </a:extLst>
                </a:gridCol>
                <a:gridCol w="1003705">
                  <a:extLst>
                    <a:ext uri="{9D8B030D-6E8A-4147-A177-3AD203B41FA5}">
                      <a16:colId xmlns:a16="http://schemas.microsoft.com/office/drawing/2014/main" val="165644839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uniqueInvMuts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localAdapt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meanFitP1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sdFitP1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meanPhenoP1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sdPhenoP1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meanFitP2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sdFitP2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meanPhenoP2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sdPhenoP2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35088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E2BFFE96-B410-8E4B-A2A8-E5DFB27B43EA}"/>
              </a:ext>
            </a:extLst>
          </p:cNvPr>
          <p:cNvSpPr txBox="1"/>
          <p:nvPr/>
        </p:nvSpPr>
        <p:spPr>
          <a:xfrm>
            <a:off x="556054" y="3712491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Summary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E8C6B1-60F4-EA45-B671-CA0BFBEF7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067849"/>
              </p:ext>
            </p:extLst>
          </p:nvPr>
        </p:nvGraphicFramePr>
        <p:xfrm>
          <a:off x="823782" y="5381109"/>
          <a:ext cx="7400328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041">
                  <a:extLst>
                    <a:ext uri="{9D8B030D-6E8A-4147-A177-3AD203B41FA5}">
                      <a16:colId xmlns:a16="http://schemas.microsoft.com/office/drawing/2014/main" val="2177888759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2471795658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3426191202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1508150429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1024412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3215621781"/>
                    </a:ext>
                  </a:extLst>
                </a:gridCol>
                <a:gridCol w="737970">
                  <a:extLst>
                    <a:ext uri="{9D8B030D-6E8A-4147-A177-3AD203B41FA5}">
                      <a16:colId xmlns:a16="http://schemas.microsoft.com/office/drawing/2014/main" val="3301582101"/>
                    </a:ext>
                  </a:extLst>
                </a:gridCol>
                <a:gridCol w="1112112">
                  <a:extLst>
                    <a:ext uri="{9D8B030D-6E8A-4147-A177-3AD203B41FA5}">
                      <a16:colId xmlns:a16="http://schemas.microsoft.com/office/drawing/2014/main" val="17316664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position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selCoef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originGen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freq_p1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freq_p2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freq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AdaptPhenoDiv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063673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7C762FF6-AD4E-174F-88A6-C9A656B20761}"/>
              </a:ext>
            </a:extLst>
          </p:cNvPr>
          <p:cNvSpPr txBox="1"/>
          <p:nvPr/>
        </p:nvSpPr>
        <p:spPr>
          <a:xfrm>
            <a:off x="556054" y="4969916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B017E-B06B-624F-85DC-8159280851BB}"/>
              </a:ext>
            </a:extLst>
          </p:cNvPr>
          <p:cNvSpPr txBox="1"/>
          <p:nvPr/>
        </p:nvSpPr>
        <p:spPr>
          <a:xfrm>
            <a:off x="197708" y="1188509"/>
            <a:ext cx="526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Every 200 generations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1D906-58F4-5640-AA4F-345433A478D7}"/>
              </a:ext>
            </a:extLst>
          </p:cNvPr>
          <p:cNvSpPr txBox="1"/>
          <p:nvPr/>
        </p:nvSpPr>
        <p:spPr>
          <a:xfrm>
            <a:off x="197708" y="4544520"/>
            <a:ext cx="526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End of Sim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34E834D-7D83-8948-B56E-840A2EEC7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99162"/>
              </p:ext>
            </p:extLst>
          </p:nvPr>
        </p:nvGraphicFramePr>
        <p:xfrm>
          <a:off x="823782" y="6153489"/>
          <a:ext cx="7400328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041">
                  <a:extLst>
                    <a:ext uri="{9D8B030D-6E8A-4147-A177-3AD203B41FA5}">
                      <a16:colId xmlns:a16="http://schemas.microsoft.com/office/drawing/2014/main" val="2177888759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2471795658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3426191202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1508150429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1024412"/>
                    </a:ext>
                  </a:extLst>
                </a:gridCol>
                <a:gridCol w="925041">
                  <a:extLst>
                    <a:ext uri="{9D8B030D-6E8A-4147-A177-3AD203B41FA5}">
                      <a16:colId xmlns:a16="http://schemas.microsoft.com/office/drawing/2014/main" val="3215621781"/>
                    </a:ext>
                  </a:extLst>
                </a:gridCol>
                <a:gridCol w="737970">
                  <a:extLst>
                    <a:ext uri="{9D8B030D-6E8A-4147-A177-3AD203B41FA5}">
                      <a16:colId xmlns:a16="http://schemas.microsoft.com/office/drawing/2014/main" val="3301582101"/>
                    </a:ext>
                  </a:extLst>
                </a:gridCol>
                <a:gridCol w="1112112">
                  <a:extLst>
                    <a:ext uri="{9D8B030D-6E8A-4147-A177-3AD203B41FA5}">
                      <a16:colId xmlns:a16="http://schemas.microsoft.com/office/drawing/2014/main" val="17316664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Mu_Inv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Recom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Alpha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SelStrength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0636732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D069030F-245B-AB45-8932-73508A94A1C3}"/>
              </a:ext>
            </a:extLst>
          </p:cNvPr>
          <p:cNvSpPr txBox="1"/>
          <p:nvPr/>
        </p:nvSpPr>
        <p:spPr>
          <a:xfrm>
            <a:off x="556054" y="5764644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Summary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57955F-2224-0A4A-95FE-63D274F6B1E2}"/>
              </a:ext>
            </a:extLst>
          </p:cNvPr>
          <p:cNvSpPr txBox="1"/>
          <p:nvPr/>
        </p:nvSpPr>
        <p:spPr>
          <a:xfrm>
            <a:off x="556054" y="6482566"/>
            <a:ext cx="490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VCF &amp; Individual Phenotype File</a:t>
            </a:r>
          </a:p>
        </p:txBody>
      </p:sp>
    </p:spTree>
    <p:extLst>
      <p:ext uri="{BB962C8B-B14F-4D97-AF65-F5344CB8AC3E}">
        <p14:creationId xmlns:p14="http://schemas.microsoft.com/office/powerpoint/2010/main" val="934176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36341" y="0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9B577-511C-E94A-8FD8-C1A72D192A4D}"/>
              </a:ext>
            </a:extLst>
          </p:cNvPr>
          <p:cNvSpPr txBox="1"/>
          <p:nvPr/>
        </p:nvSpPr>
        <p:spPr>
          <a:xfrm>
            <a:off x="407773" y="1325563"/>
            <a:ext cx="919918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inversions are fixing with QTNs.</a:t>
            </a:r>
          </a:p>
          <a:p>
            <a:endParaRPr lang="en-US" dirty="0"/>
          </a:p>
          <a:p>
            <a:r>
              <a:rPr lang="en-US" dirty="0"/>
              <a:t>Increase Mutation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genetics find 1.78 to 1.88 mutations per 10,000 gametes per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0.712 to 0.752 mutation rate</a:t>
            </a:r>
          </a:p>
          <a:p>
            <a:endParaRPr lang="en-US" dirty="0"/>
          </a:p>
          <a:p>
            <a:r>
              <a:rPr lang="en-US" dirty="0"/>
              <a:t>More generations currently at 20,000 (&lt; 10 min per sim) can bump to 200,000 (~73 min per sim)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Inversions are generally old in the literature – millions of years old</a:t>
            </a:r>
          </a:p>
          <a:p>
            <a:endParaRPr lang="en-US" dirty="0"/>
          </a:p>
          <a:p>
            <a:r>
              <a:rPr lang="en-US" dirty="0"/>
              <a:t>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you think it is a problem that I am only writing out every 200 generations?</a:t>
            </a:r>
          </a:p>
          <a:p>
            <a:r>
              <a:rPr lang="en-US" dirty="0"/>
              <a:t>	cons: lose resolution could have inversion arise or be lost and not recorded</a:t>
            </a:r>
          </a:p>
          <a:p>
            <a:r>
              <a:rPr lang="en-US" dirty="0"/>
              <a:t>	pros: saves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Suggestions for other ways to analyze the time series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6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9F2D2-6831-1747-BDF3-06CFD15CCE27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322E4-39F4-E641-990B-748C1698CF2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1FB167-DE75-2F4E-9593-52FC72882357}"/>
              </a:ext>
            </a:extLst>
          </p:cNvPr>
          <p:cNvSpPr txBox="1"/>
          <p:nvPr/>
        </p:nvSpPr>
        <p:spPr>
          <a:xfrm>
            <a:off x="94187" y="1123676"/>
            <a:ext cx="499459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Model Parameters</a:t>
            </a:r>
            <a:endParaRPr lang="en-US" dirty="0"/>
          </a:p>
          <a:p>
            <a:r>
              <a:rPr lang="en-US" b="1" dirty="0"/>
              <a:t>N</a:t>
            </a:r>
            <a:r>
              <a:rPr lang="en-US" dirty="0"/>
              <a:t> = subpopulation size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1,2</a:t>
            </a:r>
            <a:r>
              <a:rPr lang="en-US" baseline="-25000" dirty="0"/>
              <a:t> </a:t>
            </a:r>
            <a:r>
              <a:rPr lang="en-US" dirty="0"/>
              <a:t>= migration from 1 to 2</a:t>
            </a:r>
          </a:p>
          <a:p>
            <a:r>
              <a:rPr lang="en-US" b="1" dirty="0"/>
              <a:t>m</a:t>
            </a:r>
            <a:r>
              <a:rPr lang="en-US" b="1" baseline="-25000" dirty="0"/>
              <a:t>2,1 </a:t>
            </a:r>
            <a:r>
              <a:rPr lang="en-US" dirty="0"/>
              <a:t>= migration from 1 to 2</a:t>
            </a:r>
            <a:endParaRPr lang="en-US" baseline="-25000" dirty="0"/>
          </a:p>
          <a:p>
            <a:r>
              <a:rPr lang="el-GR" b="1" dirty="0"/>
              <a:t>Θ</a:t>
            </a:r>
            <a:r>
              <a:rPr lang="en-US" b="1" baseline="-25000" dirty="0"/>
              <a:t>1</a:t>
            </a:r>
            <a:r>
              <a:rPr lang="en-US" dirty="0"/>
              <a:t> = trait optimum in population 1</a:t>
            </a:r>
          </a:p>
          <a:p>
            <a:r>
              <a:rPr lang="el-GR" b="1" dirty="0"/>
              <a:t>Θ</a:t>
            </a:r>
            <a:r>
              <a:rPr lang="en-US" b="1" baseline="-25000" dirty="0"/>
              <a:t>2</a:t>
            </a:r>
            <a:r>
              <a:rPr lang="en-US" dirty="0"/>
              <a:t> = trait optimum in population 2</a:t>
            </a:r>
          </a:p>
          <a:p>
            <a:r>
              <a:rPr lang="el-GR" b="1" dirty="0"/>
              <a:t>σ</a:t>
            </a:r>
            <a:r>
              <a:rPr lang="en-US" dirty="0"/>
              <a:t> = strength of selection (SD of the Gaussian fitness curve)</a:t>
            </a:r>
          </a:p>
          <a:p>
            <a:r>
              <a:rPr lang="en-US" b="1" dirty="0"/>
              <a:t>C </a:t>
            </a:r>
            <a:r>
              <a:rPr lang="en-US" dirty="0"/>
              <a:t>= number of chromosomes</a:t>
            </a:r>
          </a:p>
          <a:p>
            <a:r>
              <a:rPr lang="en-US" b="1" dirty="0" err="1"/>
              <a:t>C_len</a:t>
            </a:r>
            <a:r>
              <a:rPr lang="en-US" b="1" dirty="0"/>
              <a:t> </a:t>
            </a:r>
            <a:r>
              <a:rPr lang="en-US" dirty="0"/>
              <a:t>= length of chromosomes</a:t>
            </a:r>
          </a:p>
          <a:p>
            <a:r>
              <a:rPr lang="en-US" b="1" dirty="0"/>
              <a:t>r</a:t>
            </a:r>
            <a:r>
              <a:rPr lang="en-US" dirty="0"/>
              <a:t> = recombination rate </a:t>
            </a:r>
          </a:p>
          <a:p>
            <a:r>
              <a:rPr lang="en-US" b="1" dirty="0" err="1"/>
              <a:t>mu_base</a:t>
            </a:r>
            <a:r>
              <a:rPr lang="en-US" b="1" dirty="0"/>
              <a:t> </a:t>
            </a:r>
            <a:r>
              <a:rPr lang="en-US" dirty="0"/>
              <a:t>= neutral mutation rate</a:t>
            </a:r>
          </a:p>
          <a:p>
            <a:r>
              <a:rPr lang="en-US" b="1" dirty="0"/>
              <a:t>mu</a:t>
            </a:r>
            <a:r>
              <a:rPr lang="en-US" dirty="0"/>
              <a:t> = QTN mutation rate</a:t>
            </a:r>
          </a:p>
          <a:p>
            <a:r>
              <a:rPr lang="en-US" b="1" dirty="0" err="1"/>
              <a:t>mu_inv</a:t>
            </a:r>
            <a:r>
              <a:rPr lang="en-US" b="1" dirty="0"/>
              <a:t> </a:t>
            </a:r>
            <a:r>
              <a:rPr lang="en-US" dirty="0"/>
              <a:t>= Inversion mutation rate</a:t>
            </a:r>
          </a:p>
          <a:p>
            <a:r>
              <a:rPr lang="en-US" b="1" dirty="0" err="1"/>
              <a:t>Inv_length</a:t>
            </a:r>
            <a:r>
              <a:rPr lang="en-US" b="1" dirty="0"/>
              <a:t> </a:t>
            </a:r>
            <a:r>
              <a:rPr lang="en-US" dirty="0"/>
              <a:t>= length of inversion (variable  100 bp - length half the chromosome size)</a:t>
            </a:r>
          </a:p>
          <a:p>
            <a:r>
              <a:rPr lang="en-US" b="1" dirty="0"/>
              <a:t>Dominance </a:t>
            </a:r>
            <a:r>
              <a:rPr lang="en-US" dirty="0"/>
              <a:t>= variable dominance values at a loci (on or off)</a:t>
            </a:r>
          </a:p>
          <a:p>
            <a:r>
              <a:rPr lang="en-US" b="1" dirty="0" err="1"/>
              <a:t>envVar</a:t>
            </a:r>
            <a:r>
              <a:rPr lang="en-US" dirty="0"/>
              <a:t> = environmental variance on the phenotype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F2F0F5-C7B3-D649-A857-C9BC165789C8}"/>
              </a:ext>
            </a:extLst>
          </p:cNvPr>
          <p:cNvGrpSpPr/>
          <p:nvPr/>
        </p:nvGrpSpPr>
        <p:grpSpPr>
          <a:xfrm>
            <a:off x="6005987" y="1251961"/>
            <a:ext cx="5645685" cy="1735361"/>
            <a:chOff x="5951954" y="1759801"/>
            <a:chExt cx="5645685" cy="17353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6D8D3F-47E0-B44D-AB13-B85D553C8B6C}"/>
                </a:ext>
              </a:extLst>
            </p:cNvPr>
            <p:cNvSpPr/>
            <p:nvPr/>
          </p:nvSpPr>
          <p:spPr>
            <a:xfrm>
              <a:off x="6122642" y="2057405"/>
              <a:ext cx="1322832" cy="1399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251ED0-0E57-E648-8EF2-0A7A95544FD1}"/>
                </a:ext>
              </a:extLst>
            </p:cNvPr>
            <p:cNvSpPr/>
            <p:nvPr/>
          </p:nvSpPr>
          <p:spPr>
            <a:xfrm>
              <a:off x="10079735" y="2068501"/>
              <a:ext cx="1322832" cy="139902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CC5EA5-0CAE-F844-B100-2C7A8865BE5A}"/>
                </a:ext>
              </a:extLst>
            </p:cNvPr>
            <p:cNvCxnSpPr>
              <a:cxnSpLocks/>
            </p:cNvCxnSpPr>
            <p:nvPr/>
          </p:nvCxnSpPr>
          <p:spPr>
            <a:xfrm>
              <a:off x="7653528" y="3124585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434C93-115F-2041-B034-1905FC5F3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3528" y="2435737"/>
              <a:ext cx="21823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381C3-5FAC-F94E-A46A-49E4045E37F0}"/>
                </a:ext>
              </a:extLst>
            </p:cNvPr>
            <p:cNvSpPr txBox="1"/>
            <p:nvPr/>
          </p:nvSpPr>
          <p:spPr>
            <a:xfrm>
              <a:off x="7821168" y="1981061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2,1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00FA6-903E-6E41-BEA2-A9AA079FC5D2}"/>
                </a:ext>
              </a:extLst>
            </p:cNvPr>
            <p:cNvSpPr txBox="1"/>
            <p:nvPr/>
          </p:nvSpPr>
          <p:spPr>
            <a:xfrm>
              <a:off x="7821168" y="3125830"/>
              <a:ext cx="1865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m</a:t>
              </a:r>
              <a:r>
                <a:rPr lang="en-US" i="1" baseline="-25000" dirty="0"/>
                <a:t>1,2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C48CF2-A000-774E-AB28-FE41C0B876BF}"/>
                </a:ext>
              </a:extLst>
            </p:cNvPr>
            <p:cNvSpPr txBox="1"/>
            <p:nvPr/>
          </p:nvSpPr>
          <p:spPr>
            <a:xfrm>
              <a:off x="6079443" y="2520444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CC1647-6D11-F241-A674-2B05358779C7}"/>
                </a:ext>
              </a:extLst>
            </p:cNvPr>
            <p:cNvSpPr txBox="1"/>
            <p:nvPr/>
          </p:nvSpPr>
          <p:spPr>
            <a:xfrm>
              <a:off x="10036536" y="2531540"/>
              <a:ext cx="14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= 1000</a:t>
              </a:r>
              <a:endParaRPr lang="en-US" baseline="-25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0B13FB-CD8C-7548-B674-BCC8F6397627}"/>
                </a:ext>
              </a:extLst>
            </p:cNvPr>
            <p:cNvSpPr txBox="1"/>
            <p:nvPr/>
          </p:nvSpPr>
          <p:spPr>
            <a:xfrm>
              <a:off x="5951954" y="1759801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8675B6-15D8-464B-BB7C-B0DB4BAE3A8E}"/>
                </a:ext>
              </a:extLst>
            </p:cNvPr>
            <p:cNvSpPr txBox="1"/>
            <p:nvPr/>
          </p:nvSpPr>
          <p:spPr>
            <a:xfrm>
              <a:off x="9884663" y="1763843"/>
              <a:ext cx="171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 2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86A52D1-2AE6-8C40-8F1F-D55297D4779C}"/>
              </a:ext>
            </a:extLst>
          </p:cNvPr>
          <p:cNvSpPr txBox="1">
            <a:spLocks/>
          </p:cNvSpPr>
          <p:nvPr/>
        </p:nvSpPr>
        <p:spPr>
          <a:xfrm>
            <a:off x="14083" y="12534"/>
            <a:ext cx="1107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Model Overview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E2D903-C7BC-9744-A012-BD6FD41D91CA}"/>
              </a:ext>
            </a:extLst>
          </p:cNvPr>
          <p:cNvCxnSpPr/>
          <p:nvPr/>
        </p:nvCxnSpPr>
        <p:spPr>
          <a:xfrm>
            <a:off x="6276109" y="6137564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1AF3E596-9B8C-8042-934D-9B81EF6F713F}"/>
              </a:ext>
            </a:extLst>
          </p:cNvPr>
          <p:cNvSpPr/>
          <p:nvPr/>
        </p:nvSpPr>
        <p:spPr>
          <a:xfrm>
            <a:off x="6666858" y="5930885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EBBFC3F1-E4E5-FF42-8B0E-559ACA95DD0B}"/>
              </a:ext>
            </a:extLst>
          </p:cNvPr>
          <p:cNvSpPr/>
          <p:nvPr/>
        </p:nvSpPr>
        <p:spPr>
          <a:xfrm>
            <a:off x="9889929" y="5921888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E83832-EEBF-0C40-A74B-8237986F2886}"/>
              </a:ext>
            </a:extLst>
          </p:cNvPr>
          <p:cNvCxnSpPr/>
          <p:nvPr/>
        </p:nvCxnSpPr>
        <p:spPr>
          <a:xfrm>
            <a:off x="5505783" y="6567055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B1ACEAE-B23D-364A-A94E-5E4F07F3414A}"/>
              </a:ext>
            </a:extLst>
          </p:cNvPr>
          <p:cNvCxnSpPr/>
          <p:nvPr/>
        </p:nvCxnSpPr>
        <p:spPr>
          <a:xfrm>
            <a:off x="5551585" y="5779773"/>
            <a:ext cx="5180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390028FA-353D-0B49-93FB-D2D174362DED}"/>
              </a:ext>
            </a:extLst>
          </p:cNvPr>
          <p:cNvSpPr/>
          <p:nvPr/>
        </p:nvSpPr>
        <p:spPr>
          <a:xfrm>
            <a:off x="8539761" y="5551959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7959016A-3A7B-844A-B8F2-6249405699C5}"/>
              </a:ext>
            </a:extLst>
          </p:cNvPr>
          <p:cNvSpPr/>
          <p:nvPr/>
        </p:nvSpPr>
        <p:spPr>
          <a:xfrm>
            <a:off x="8096028" y="6353241"/>
            <a:ext cx="342306" cy="360218"/>
          </a:xfrm>
          <a:prstGeom prst="star5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F27FEC37-76AE-4949-AC4B-F88DBFCBFFF8}"/>
              </a:ext>
            </a:extLst>
          </p:cNvPr>
          <p:cNvSpPr/>
          <p:nvPr/>
        </p:nvSpPr>
        <p:spPr>
          <a:xfrm>
            <a:off x="7552223" y="5930885"/>
            <a:ext cx="342306" cy="360218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EC2E08-961B-E544-9338-6DAD69A862C6}"/>
              </a:ext>
            </a:extLst>
          </p:cNvPr>
          <p:cNvGrpSpPr/>
          <p:nvPr/>
        </p:nvGrpSpPr>
        <p:grpSpPr>
          <a:xfrm>
            <a:off x="7009882" y="3305523"/>
            <a:ext cx="3354149" cy="1843889"/>
            <a:chOff x="5670979" y="4501429"/>
            <a:chExt cx="4408756" cy="241500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FEED15-6A31-0C4A-9D88-BA26456D2DE9}"/>
                </a:ext>
              </a:extLst>
            </p:cNvPr>
            <p:cNvGrpSpPr/>
            <p:nvPr/>
          </p:nvGrpSpPr>
          <p:grpSpPr>
            <a:xfrm>
              <a:off x="6120912" y="4596384"/>
              <a:ext cx="3958823" cy="2088039"/>
              <a:chOff x="6120912" y="4596384"/>
              <a:chExt cx="3958823" cy="208803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490F287-AF7F-0D46-B9D6-8910E5590565}"/>
                  </a:ext>
                </a:extLst>
              </p:cNvPr>
              <p:cNvSpPr/>
              <p:nvPr/>
            </p:nvSpPr>
            <p:spPr>
              <a:xfrm>
                <a:off x="6473952" y="6461760"/>
                <a:ext cx="658368" cy="158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237ED38-4052-CF45-B698-06F0177ED975}"/>
                  </a:ext>
                </a:extLst>
              </p:cNvPr>
              <p:cNvGrpSpPr/>
              <p:nvPr/>
            </p:nvGrpSpPr>
            <p:grpSpPr>
              <a:xfrm>
                <a:off x="6653784" y="4696759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55C98FFA-3E10-A34E-8DA4-F25733F0C388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428BE78-58F6-164D-AC92-D90ABD91A899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467D026-0B31-7241-A749-DCDE5E23D053}"/>
                  </a:ext>
                </a:extLst>
              </p:cNvPr>
              <p:cNvGrpSpPr/>
              <p:nvPr/>
            </p:nvGrpSpPr>
            <p:grpSpPr>
              <a:xfrm>
                <a:off x="8330183" y="4709478"/>
                <a:ext cx="1737360" cy="1731268"/>
                <a:chOff x="9790176" y="4450076"/>
                <a:chExt cx="1737360" cy="1731268"/>
              </a:xfrm>
            </p:grpSpPr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2CC78BAF-BE59-A843-B215-F31213902AE6}"/>
                    </a:ext>
                  </a:extLst>
                </p:cNvPr>
                <p:cNvSpPr/>
                <p:nvPr/>
              </p:nvSpPr>
              <p:spPr>
                <a:xfrm>
                  <a:off x="9790176" y="4450076"/>
                  <a:ext cx="1438129" cy="1633453"/>
                </a:xfrm>
                <a:custGeom>
                  <a:avLst/>
                  <a:gdLst>
                    <a:gd name="connsiteX0" fmla="*/ 0 w 1438129"/>
                    <a:gd name="connsiteY0" fmla="*/ 1487428 h 1633453"/>
                    <a:gd name="connsiteX1" fmla="*/ 682752 w 1438129"/>
                    <a:gd name="connsiteY1" fmla="*/ 4 h 1633453"/>
                    <a:gd name="connsiteX2" fmla="*/ 1377696 w 1438129"/>
                    <a:gd name="connsiteY2" fmla="*/ 1499620 h 1633453"/>
                    <a:gd name="connsiteX3" fmla="*/ 1402080 w 1438129"/>
                    <a:gd name="connsiteY3" fmla="*/ 1560580 h 1633453"/>
                    <a:gd name="connsiteX4" fmla="*/ 1402080 w 1438129"/>
                    <a:gd name="connsiteY4" fmla="*/ 1560580 h 163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129" h="1633453">
                      <a:moveTo>
                        <a:pt x="0" y="1487428"/>
                      </a:moveTo>
                      <a:cubicBezTo>
                        <a:pt x="226568" y="742700"/>
                        <a:pt x="453136" y="-2028"/>
                        <a:pt x="682752" y="4"/>
                      </a:cubicBezTo>
                      <a:cubicBezTo>
                        <a:pt x="912368" y="2036"/>
                        <a:pt x="1257808" y="1239524"/>
                        <a:pt x="1377696" y="1499620"/>
                      </a:cubicBezTo>
                      <a:cubicBezTo>
                        <a:pt x="1497584" y="1759716"/>
                        <a:pt x="1402080" y="1560580"/>
                        <a:pt x="1402080" y="1560580"/>
                      </a:cubicBezTo>
                      <a:lnTo>
                        <a:pt x="1402080" y="1560580"/>
                      </a:lnTo>
                    </a:path>
                  </a:pathLst>
                </a:cu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E30D07A-BD90-184A-AA01-1AFE45ABD4DE}"/>
                    </a:ext>
                  </a:extLst>
                </p:cNvPr>
                <p:cNvSpPr/>
                <p:nvPr/>
              </p:nvSpPr>
              <p:spPr>
                <a:xfrm>
                  <a:off x="10972800" y="5937504"/>
                  <a:ext cx="554736" cy="243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6A9AB97-5CD2-0D4D-97B5-7A77C427E186}"/>
                  </a:ext>
                </a:extLst>
              </p:cNvPr>
              <p:cNvSpPr txBox="1"/>
              <p:nvPr/>
            </p:nvSpPr>
            <p:spPr>
              <a:xfrm>
                <a:off x="8770722" y="6305742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9BE2F4-6844-384A-9291-5F66B0D07191}"/>
                  </a:ext>
                </a:extLst>
              </p:cNvPr>
              <p:cNvSpPr txBox="1"/>
              <p:nvPr/>
            </p:nvSpPr>
            <p:spPr>
              <a:xfrm>
                <a:off x="7098630" y="6315091"/>
                <a:ext cx="557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-1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F7E102B-BCDD-0940-B634-5B4948E02F72}"/>
                  </a:ext>
                </a:extLst>
              </p:cNvPr>
              <p:cNvCxnSpPr/>
              <p:nvPr/>
            </p:nvCxnSpPr>
            <p:spPr>
              <a:xfrm>
                <a:off x="6132576" y="4596384"/>
                <a:ext cx="0" cy="1725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34602CC-1E75-7C47-B4A8-0C6D938595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0912" y="6306634"/>
                <a:ext cx="39588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E32C45-E49A-9D4D-9E0C-6B9E2EB1AEF0}"/>
                </a:ext>
              </a:extLst>
            </p:cNvPr>
            <p:cNvSpPr txBox="1"/>
            <p:nvPr/>
          </p:nvSpPr>
          <p:spPr>
            <a:xfrm>
              <a:off x="7290816" y="6547104"/>
              <a:ext cx="190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Phenotype</a:t>
              </a:r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5EAAC1F-D828-854C-BD18-806ABB489F7C}"/>
                </a:ext>
              </a:extLst>
            </p:cNvPr>
            <p:cNvSpPr txBox="1"/>
            <p:nvPr/>
          </p:nvSpPr>
          <p:spPr>
            <a:xfrm rot="16200000">
              <a:off x="4920058" y="5252350"/>
              <a:ext cx="1901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Fitness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88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FB732-51A5-854C-8F7D-05236CF2AFB2}"/>
              </a:ext>
            </a:extLst>
          </p:cNvPr>
          <p:cNvGrpSpPr/>
          <p:nvPr/>
        </p:nvGrpSpPr>
        <p:grpSpPr>
          <a:xfrm>
            <a:off x="716416" y="3168148"/>
            <a:ext cx="2481943" cy="2429691"/>
            <a:chOff x="2194560" y="2926080"/>
            <a:chExt cx="2481943" cy="24296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F4108-977F-BB40-BD98-8CC474B7E095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9486A-ADFD-614C-AE32-490EF47C4E1D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8524AF-461E-734B-930F-9CE9C817E836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2D4A05-1588-5043-B19A-EFD853C60EAD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78BDEA-1FD7-C141-853A-633992186B3E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83E62E-7323-5943-ACAB-ABA15509C019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B1C04D-D6BE-C84B-8FB3-71F0DA83A2BB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54A6EE-3324-3843-9DC2-05535D62035F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6A3CAF-E3BE-F34F-B732-99A1298B1EFA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FF34D-82C1-B845-A45C-37C6E96E96F8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531A9-2CCE-5648-A86A-9EE054A7AF84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991FB3-89CD-8244-8581-9F6E54DBE578}"/>
              </a:ext>
            </a:extLst>
          </p:cNvPr>
          <p:cNvSpPr txBox="1"/>
          <p:nvPr/>
        </p:nvSpPr>
        <p:spPr>
          <a:xfrm>
            <a:off x="220913" y="2568180"/>
            <a:ext cx="347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Original Population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20913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B7711C-A002-9047-B0FE-50E62DB92129}"/>
              </a:ext>
            </a:extLst>
          </p:cNvPr>
          <p:cNvSpPr txBox="1"/>
          <p:nvPr/>
        </p:nvSpPr>
        <p:spPr>
          <a:xfrm>
            <a:off x="3793670" y="422972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Separation Occurs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028D1C-0B1A-524B-949B-71D7973043DB}"/>
              </a:ext>
            </a:extLst>
          </p:cNvPr>
          <p:cNvCxnSpPr/>
          <p:nvPr/>
        </p:nvCxnSpPr>
        <p:spPr>
          <a:xfrm>
            <a:off x="263570" y="4393619"/>
            <a:ext cx="34729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7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FB732-51A5-854C-8F7D-05236CF2AFB2}"/>
              </a:ext>
            </a:extLst>
          </p:cNvPr>
          <p:cNvGrpSpPr/>
          <p:nvPr/>
        </p:nvGrpSpPr>
        <p:grpSpPr>
          <a:xfrm>
            <a:off x="716416" y="3168148"/>
            <a:ext cx="2481943" cy="2429691"/>
            <a:chOff x="2194560" y="2926080"/>
            <a:chExt cx="2481943" cy="24296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F4108-977F-BB40-BD98-8CC474B7E095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9486A-ADFD-614C-AE32-490EF47C4E1D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8524AF-461E-734B-930F-9CE9C817E836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2D4A05-1588-5043-B19A-EFD853C60EAD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78BDEA-1FD7-C141-853A-633992186B3E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83E62E-7323-5943-ACAB-ABA15509C019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B1C04D-D6BE-C84B-8FB3-71F0DA83A2BB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54A6EE-3324-3843-9DC2-05535D62035F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6A3CAF-E3BE-F34F-B732-99A1298B1EFA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FF34D-82C1-B845-A45C-37C6E96E96F8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531A9-2CCE-5648-A86A-9EE054A7AF84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991FB3-89CD-8244-8581-9F6E54DBE578}"/>
              </a:ext>
            </a:extLst>
          </p:cNvPr>
          <p:cNvSpPr txBox="1"/>
          <p:nvPr/>
        </p:nvSpPr>
        <p:spPr>
          <a:xfrm>
            <a:off x="220913" y="2568180"/>
            <a:ext cx="347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Original Population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20913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028D1C-0B1A-524B-949B-71D7973043DB}"/>
              </a:ext>
            </a:extLst>
          </p:cNvPr>
          <p:cNvCxnSpPr/>
          <p:nvPr/>
        </p:nvCxnSpPr>
        <p:spPr>
          <a:xfrm>
            <a:off x="263570" y="4393619"/>
            <a:ext cx="34729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0E9F2-03B9-4C4B-83B0-0776621014E9}"/>
              </a:ext>
            </a:extLst>
          </p:cNvPr>
          <p:cNvSpPr txBox="1"/>
          <p:nvPr/>
        </p:nvSpPr>
        <p:spPr>
          <a:xfrm>
            <a:off x="3710803" y="4117062"/>
            <a:ext cx="229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Adaptation in Isolation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41F267-4746-474D-9616-9C8CD35F5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9"/>
          <a:stretch/>
        </p:blipFill>
        <p:spPr>
          <a:xfrm>
            <a:off x="715941" y="4414494"/>
            <a:ext cx="2481943" cy="119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3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FB732-51A5-854C-8F7D-05236CF2AFB2}"/>
              </a:ext>
            </a:extLst>
          </p:cNvPr>
          <p:cNvGrpSpPr/>
          <p:nvPr/>
        </p:nvGrpSpPr>
        <p:grpSpPr>
          <a:xfrm>
            <a:off x="716416" y="3168148"/>
            <a:ext cx="2481943" cy="2429691"/>
            <a:chOff x="2194560" y="2926080"/>
            <a:chExt cx="2481943" cy="24296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F4108-977F-BB40-BD98-8CC474B7E095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9486A-ADFD-614C-AE32-490EF47C4E1D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8524AF-461E-734B-930F-9CE9C817E836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2D4A05-1588-5043-B19A-EFD853C60EAD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78BDEA-1FD7-C141-853A-633992186B3E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83E62E-7323-5943-ACAB-ABA15509C019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B1C04D-D6BE-C84B-8FB3-71F0DA83A2BB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54A6EE-3324-3843-9DC2-05535D62035F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6A3CAF-E3BE-F34F-B732-99A1298B1EFA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FF34D-82C1-B845-A45C-37C6E96E96F8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531A9-2CCE-5648-A86A-9EE054A7AF84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991FB3-89CD-8244-8581-9F6E54DBE578}"/>
              </a:ext>
            </a:extLst>
          </p:cNvPr>
          <p:cNvSpPr txBox="1"/>
          <p:nvPr/>
        </p:nvSpPr>
        <p:spPr>
          <a:xfrm>
            <a:off x="220913" y="2568180"/>
            <a:ext cx="347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Original Population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20913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41F267-4746-474D-9616-9C8CD35F5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9"/>
          <a:stretch/>
        </p:blipFill>
        <p:spPr>
          <a:xfrm>
            <a:off x="715941" y="4414494"/>
            <a:ext cx="2481943" cy="11972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255756-95D6-7E41-9D8C-9A9E560B8BC7}"/>
              </a:ext>
            </a:extLst>
          </p:cNvPr>
          <p:cNvSpPr txBox="1"/>
          <p:nvPr/>
        </p:nvSpPr>
        <p:spPr>
          <a:xfrm>
            <a:off x="3807750" y="422919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Secondary Contact</a:t>
            </a:r>
          </a:p>
        </p:txBody>
      </p:sp>
    </p:spTree>
    <p:extLst>
      <p:ext uri="{BB962C8B-B14F-4D97-AF65-F5344CB8AC3E}">
        <p14:creationId xmlns:p14="http://schemas.microsoft.com/office/powerpoint/2010/main" val="12158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FB732-51A5-854C-8F7D-05236CF2AFB2}"/>
              </a:ext>
            </a:extLst>
          </p:cNvPr>
          <p:cNvGrpSpPr/>
          <p:nvPr/>
        </p:nvGrpSpPr>
        <p:grpSpPr>
          <a:xfrm>
            <a:off x="716416" y="3168148"/>
            <a:ext cx="2481943" cy="2429691"/>
            <a:chOff x="2194560" y="2926080"/>
            <a:chExt cx="2481943" cy="24296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F4108-977F-BB40-BD98-8CC474B7E095}"/>
                </a:ext>
              </a:extLst>
            </p:cNvPr>
            <p:cNvSpPr/>
            <p:nvPr/>
          </p:nvSpPr>
          <p:spPr>
            <a:xfrm>
              <a:off x="2194560" y="2926080"/>
              <a:ext cx="2481943" cy="242969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9486A-ADFD-614C-AE32-490EF47C4E1D}"/>
                </a:ext>
              </a:extLst>
            </p:cNvPr>
            <p:cNvSpPr/>
            <p:nvPr/>
          </p:nvSpPr>
          <p:spPr>
            <a:xfrm>
              <a:off x="2738846" y="330490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8524AF-461E-734B-930F-9CE9C817E836}"/>
                </a:ext>
              </a:extLst>
            </p:cNvPr>
            <p:cNvSpPr/>
            <p:nvPr/>
          </p:nvSpPr>
          <p:spPr>
            <a:xfrm>
              <a:off x="3807823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2D4A05-1588-5043-B19A-EFD853C60EAD}"/>
                </a:ext>
              </a:extLst>
            </p:cNvPr>
            <p:cNvSpPr/>
            <p:nvPr/>
          </p:nvSpPr>
          <p:spPr>
            <a:xfrm>
              <a:off x="3200399" y="42323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78BDEA-1FD7-C141-853A-633992186B3E}"/>
                </a:ext>
              </a:extLst>
            </p:cNvPr>
            <p:cNvSpPr/>
            <p:nvPr/>
          </p:nvSpPr>
          <p:spPr>
            <a:xfrm>
              <a:off x="3396344" y="332107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83E62E-7323-5943-ACAB-ABA15509C019}"/>
                </a:ext>
              </a:extLst>
            </p:cNvPr>
            <p:cNvSpPr/>
            <p:nvPr/>
          </p:nvSpPr>
          <p:spPr>
            <a:xfrm>
              <a:off x="2675710" y="4480557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B1C04D-D6BE-C84B-8FB3-71F0DA83A2BB}"/>
                </a:ext>
              </a:extLst>
            </p:cNvPr>
            <p:cNvSpPr/>
            <p:nvPr/>
          </p:nvSpPr>
          <p:spPr>
            <a:xfrm>
              <a:off x="3257008" y="3782000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54A6EE-3324-3843-9DC2-05535D62035F}"/>
                </a:ext>
              </a:extLst>
            </p:cNvPr>
            <p:cNvSpPr/>
            <p:nvPr/>
          </p:nvSpPr>
          <p:spPr>
            <a:xfrm>
              <a:off x="3509556" y="4840716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6A3CAF-E3BE-F34F-B732-99A1298B1EFA}"/>
                </a:ext>
              </a:extLst>
            </p:cNvPr>
            <p:cNvSpPr/>
            <p:nvPr/>
          </p:nvSpPr>
          <p:spPr>
            <a:xfrm>
              <a:off x="4108267" y="3716382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FF34D-82C1-B845-A45C-37C6E96E96F8}"/>
                </a:ext>
              </a:extLst>
            </p:cNvPr>
            <p:cNvSpPr/>
            <p:nvPr/>
          </p:nvSpPr>
          <p:spPr>
            <a:xfrm>
              <a:off x="2601687" y="3788528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531A9-2CCE-5648-A86A-9EE054A7AF84}"/>
                </a:ext>
              </a:extLst>
            </p:cNvPr>
            <p:cNvSpPr/>
            <p:nvPr/>
          </p:nvSpPr>
          <p:spPr>
            <a:xfrm>
              <a:off x="4112623" y="4537163"/>
              <a:ext cx="252548" cy="24819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991FB3-89CD-8244-8581-9F6E54DBE578}"/>
              </a:ext>
            </a:extLst>
          </p:cNvPr>
          <p:cNvSpPr txBox="1"/>
          <p:nvPr/>
        </p:nvSpPr>
        <p:spPr>
          <a:xfrm>
            <a:off x="220913" y="2568180"/>
            <a:ext cx="347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Original Population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10629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A8849-74C3-CA4D-B034-74CE749AC2BA}"/>
              </a:ext>
            </a:extLst>
          </p:cNvPr>
          <p:cNvSpPr txBox="1"/>
          <p:nvPr/>
        </p:nvSpPr>
        <p:spPr>
          <a:xfrm>
            <a:off x="3714906" y="424368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Adaptation with </a:t>
            </a:r>
            <a:r>
              <a:rPr lang="en-US" i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some </a:t>
            </a:r>
            <a:r>
              <a:rPr lang="en-US" dirty="0">
                <a:latin typeface="Bangla Sangam MN" panose="02000000000000000000" pitchFamily="2" charset="0"/>
                <a:cs typeface="Bangla Sangam MN" panose="02000000000000000000" pitchFamily="2" charset="0"/>
              </a:rPr>
              <a:t>gene flow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ACCFC2-660D-4248-A961-DDDC6E745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5" b="-1"/>
          <a:stretch/>
        </p:blipFill>
        <p:spPr>
          <a:xfrm>
            <a:off x="716416" y="4413499"/>
            <a:ext cx="2489200" cy="119325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E00F5B-3317-564B-AE70-6A57369A7806}"/>
              </a:ext>
            </a:extLst>
          </p:cNvPr>
          <p:cNvCxnSpPr/>
          <p:nvPr/>
        </p:nvCxnSpPr>
        <p:spPr>
          <a:xfrm>
            <a:off x="1607936" y="4235947"/>
            <a:ext cx="0" cy="3608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AFE2EC-82F0-1447-89FC-925CEB17D9EB}"/>
              </a:ext>
            </a:extLst>
          </p:cNvPr>
          <p:cNvCxnSpPr/>
          <p:nvPr/>
        </p:nvCxnSpPr>
        <p:spPr>
          <a:xfrm>
            <a:off x="2329679" y="4233071"/>
            <a:ext cx="0" cy="36085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3376BD-6080-3C4A-8A5D-DF858BB8584C}"/>
              </a:ext>
            </a:extLst>
          </p:cNvPr>
          <p:cNvSpPr txBox="1"/>
          <p:nvPr/>
        </p:nvSpPr>
        <p:spPr>
          <a:xfrm>
            <a:off x="120850" y="5939904"/>
            <a:ext cx="5846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Low Gene Flow Scenarios</a:t>
            </a:r>
          </a:p>
        </p:txBody>
      </p:sp>
    </p:spTree>
    <p:extLst>
      <p:ext uri="{BB962C8B-B14F-4D97-AF65-F5344CB8AC3E}">
        <p14:creationId xmlns:p14="http://schemas.microsoft.com/office/powerpoint/2010/main" val="417901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10629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262272-D2F1-8C4C-AAED-7DCD5FEFC62A}"/>
              </a:ext>
            </a:extLst>
          </p:cNvPr>
          <p:cNvGrpSpPr/>
          <p:nvPr/>
        </p:nvGrpSpPr>
        <p:grpSpPr>
          <a:xfrm>
            <a:off x="530466" y="2374725"/>
            <a:ext cx="5526674" cy="4282939"/>
            <a:chOff x="6412016" y="2380344"/>
            <a:chExt cx="5526674" cy="4282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F5D0AC8-0A7D-914C-86F1-A08883645E88}"/>
                </a:ext>
              </a:extLst>
            </p:cNvPr>
            <p:cNvGrpSpPr/>
            <p:nvPr/>
          </p:nvGrpSpPr>
          <p:grpSpPr>
            <a:xfrm>
              <a:off x="6412017" y="2380344"/>
              <a:ext cx="1075712" cy="1017379"/>
              <a:chOff x="2194560" y="2926080"/>
              <a:chExt cx="2481943" cy="242969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1A1A984-DF67-C342-9E43-FFA9FE1F34A6}"/>
                  </a:ext>
                </a:extLst>
              </p:cNvPr>
              <p:cNvSpPr/>
              <p:nvPr/>
            </p:nvSpPr>
            <p:spPr>
              <a:xfrm>
                <a:off x="2194560" y="2926080"/>
                <a:ext cx="2481943" cy="242969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F6D465B-5F23-E24F-A336-EF8AC92B2CE2}"/>
                  </a:ext>
                </a:extLst>
              </p:cNvPr>
              <p:cNvSpPr/>
              <p:nvPr/>
            </p:nvSpPr>
            <p:spPr>
              <a:xfrm>
                <a:off x="2738846" y="3304903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2C0AF7F-0B39-9B4D-A790-4DA554100F76}"/>
                  </a:ext>
                </a:extLst>
              </p:cNvPr>
              <p:cNvSpPr/>
              <p:nvPr/>
            </p:nvSpPr>
            <p:spPr>
              <a:xfrm>
                <a:off x="3807823" y="4232363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794AFB2-E1AC-C246-BDE7-409C45809BA0}"/>
                  </a:ext>
                </a:extLst>
              </p:cNvPr>
              <p:cNvSpPr/>
              <p:nvPr/>
            </p:nvSpPr>
            <p:spPr>
              <a:xfrm>
                <a:off x="3200399" y="4232363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24FAE39-44FF-8C4C-82C4-1B56085DE0AA}"/>
                  </a:ext>
                </a:extLst>
              </p:cNvPr>
              <p:cNvSpPr/>
              <p:nvPr/>
            </p:nvSpPr>
            <p:spPr>
              <a:xfrm>
                <a:off x="3396344" y="3321072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CADFB1C-E426-4745-A5A6-DAB60C3053A8}"/>
                  </a:ext>
                </a:extLst>
              </p:cNvPr>
              <p:cNvSpPr/>
              <p:nvPr/>
            </p:nvSpPr>
            <p:spPr>
              <a:xfrm>
                <a:off x="2675710" y="4480557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A0F660-9CFF-754B-9945-6E398968A00A}"/>
                  </a:ext>
                </a:extLst>
              </p:cNvPr>
              <p:cNvSpPr/>
              <p:nvPr/>
            </p:nvSpPr>
            <p:spPr>
              <a:xfrm>
                <a:off x="3257008" y="3782000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6F476D0-D58A-544F-BE32-F8D8622E87C8}"/>
                  </a:ext>
                </a:extLst>
              </p:cNvPr>
              <p:cNvSpPr/>
              <p:nvPr/>
            </p:nvSpPr>
            <p:spPr>
              <a:xfrm>
                <a:off x="3509556" y="4840716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0C39AD-C868-DF40-8812-02037B01DC53}"/>
                  </a:ext>
                </a:extLst>
              </p:cNvPr>
              <p:cNvSpPr/>
              <p:nvPr/>
            </p:nvSpPr>
            <p:spPr>
              <a:xfrm>
                <a:off x="4108267" y="3716382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82987AB-12FC-BC47-B7E8-EBBD9121334F}"/>
                  </a:ext>
                </a:extLst>
              </p:cNvPr>
              <p:cNvSpPr/>
              <p:nvPr/>
            </p:nvSpPr>
            <p:spPr>
              <a:xfrm>
                <a:off x="2601687" y="3788528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215D53C-D234-F14B-8348-2D1BB6742DB0}"/>
                  </a:ext>
                </a:extLst>
              </p:cNvPr>
              <p:cNvSpPr/>
              <p:nvPr/>
            </p:nvSpPr>
            <p:spPr>
              <a:xfrm>
                <a:off x="4112623" y="4537163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924E046-1B2A-F845-A880-818A02A8A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065" b="-1"/>
            <a:stretch/>
          </p:blipFill>
          <p:spPr>
            <a:xfrm>
              <a:off x="6412016" y="2887833"/>
              <a:ext cx="1088976" cy="522024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3C3B944-B9C3-824A-B482-960AB6FE5C2F}"/>
                </a:ext>
              </a:extLst>
            </p:cNvPr>
            <p:cNvCxnSpPr>
              <a:cxnSpLocks/>
            </p:cNvCxnSpPr>
            <p:nvPr/>
          </p:nvCxnSpPr>
          <p:spPr>
            <a:xfrm>
              <a:off x="6757377" y="2706237"/>
              <a:ext cx="0" cy="36319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09E0978-89E0-1B41-82D5-4BC84954678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011" y="2709011"/>
              <a:ext cx="0" cy="36606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1B5A317-E01C-E34C-BFF3-FB92957DD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1" t="22115" r="36460" b="40074"/>
            <a:stretch/>
          </p:blipFill>
          <p:spPr>
            <a:xfrm>
              <a:off x="10050178" y="3502284"/>
              <a:ext cx="1888512" cy="316099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5BAE8E7-3D82-F74B-957A-8A94D569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>
            <a:xfrm>
              <a:off x="6601426" y="3734061"/>
              <a:ext cx="2842849" cy="86056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8000"/>
                </a:srgbClr>
              </a:outerShdw>
              <a:softEdge rad="0"/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0856E58-2D3A-384E-AA90-5B5DC30C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81"/>
            <a:stretch/>
          </p:blipFill>
          <p:spPr>
            <a:xfrm flipH="1">
              <a:off x="6538290" y="4670720"/>
              <a:ext cx="2994673" cy="1017379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8000"/>
                </a:srgbClr>
              </a:outerShdw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4D628B-8B3B-3442-89BB-1F01FC19D9B8}"/>
              </a:ext>
            </a:extLst>
          </p:cNvPr>
          <p:cNvSpPr txBox="1"/>
          <p:nvPr/>
        </p:nvSpPr>
        <p:spPr>
          <a:xfrm>
            <a:off x="2154076" y="2548633"/>
            <a:ext cx="355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Ecotypes with High Gene Flow?</a:t>
            </a:r>
          </a:p>
        </p:txBody>
      </p:sp>
    </p:spTree>
    <p:extLst>
      <p:ext uri="{BB962C8B-B14F-4D97-AF65-F5344CB8AC3E}">
        <p14:creationId xmlns:p14="http://schemas.microsoft.com/office/powerpoint/2010/main" val="120709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700B56-75AA-6548-948F-F10B87A66119}"/>
              </a:ext>
            </a:extLst>
          </p:cNvPr>
          <p:cNvSpPr/>
          <p:nvPr/>
        </p:nvSpPr>
        <p:spPr>
          <a:xfrm>
            <a:off x="192338" y="1211471"/>
            <a:ext cx="5875086" cy="10173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CE187C-1669-FB4C-BDFA-D93C96C56AA3}"/>
              </a:ext>
            </a:extLst>
          </p:cNvPr>
          <p:cNvSpPr/>
          <p:nvPr/>
        </p:nvSpPr>
        <p:spPr>
          <a:xfrm>
            <a:off x="192338" y="1214438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A7414-9119-8140-B2B5-063300675A2F}"/>
              </a:ext>
            </a:extLst>
          </p:cNvPr>
          <p:cNvSpPr/>
          <p:nvPr/>
        </p:nvSpPr>
        <p:spPr>
          <a:xfrm>
            <a:off x="0" y="114300"/>
            <a:ext cx="12192000" cy="9456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3ADB5-6325-2D4A-A2B6-EFFE31A6A273}"/>
              </a:ext>
            </a:extLst>
          </p:cNvPr>
          <p:cNvCxnSpPr/>
          <p:nvPr/>
        </p:nvCxnSpPr>
        <p:spPr>
          <a:xfrm>
            <a:off x="0" y="1050518"/>
            <a:ext cx="12192000" cy="695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19ACD9-2C2E-BF4A-ABB1-223EA718BBE5}"/>
              </a:ext>
            </a:extLst>
          </p:cNvPr>
          <p:cNvSpPr txBox="1">
            <a:spLocks/>
          </p:cNvSpPr>
          <p:nvPr/>
        </p:nvSpPr>
        <p:spPr>
          <a:xfrm>
            <a:off x="3634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ngla Sangam MN" charset="0"/>
                <a:ea typeface="Bangla Sangam MN" charset="0"/>
                <a:cs typeface="Bangla Sangam MN" charset="0"/>
              </a:rPr>
              <a:t>Previous Inversion Theory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29F8B-121E-1A4E-A53D-DD72FED61689}"/>
              </a:ext>
            </a:extLst>
          </p:cNvPr>
          <p:cNvSpPr/>
          <p:nvPr/>
        </p:nvSpPr>
        <p:spPr>
          <a:xfrm>
            <a:off x="6168540" y="1211471"/>
            <a:ext cx="5875086" cy="55292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AC505-27F1-B04F-8FF7-C61ED5C57B91}"/>
              </a:ext>
            </a:extLst>
          </p:cNvPr>
          <p:cNvSpPr txBox="1"/>
          <p:nvPr/>
        </p:nvSpPr>
        <p:spPr>
          <a:xfrm>
            <a:off x="210629" y="1211471"/>
            <a:ext cx="584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Period of Allopatry or No Gene Flow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262272-D2F1-8C4C-AAED-7DCD5FEFC62A}"/>
              </a:ext>
            </a:extLst>
          </p:cNvPr>
          <p:cNvGrpSpPr/>
          <p:nvPr/>
        </p:nvGrpSpPr>
        <p:grpSpPr>
          <a:xfrm>
            <a:off x="530466" y="2374725"/>
            <a:ext cx="5526674" cy="4282939"/>
            <a:chOff x="6412016" y="2380344"/>
            <a:chExt cx="5526674" cy="4282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F5D0AC8-0A7D-914C-86F1-A08883645E88}"/>
                </a:ext>
              </a:extLst>
            </p:cNvPr>
            <p:cNvGrpSpPr/>
            <p:nvPr/>
          </p:nvGrpSpPr>
          <p:grpSpPr>
            <a:xfrm>
              <a:off x="6412017" y="2380344"/>
              <a:ext cx="1075712" cy="1017379"/>
              <a:chOff x="2194560" y="2926080"/>
              <a:chExt cx="2481943" cy="242969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1A1A984-DF67-C342-9E43-FFA9FE1F34A6}"/>
                  </a:ext>
                </a:extLst>
              </p:cNvPr>
              <p:cNvSpPr/>
              <p:nvPr/>
            </p:nvSpPr>
            <p:spPr>
              <a:xfrm>
                <a:off x="2194560" y="2926080"/>
                <a:ext cx="2481943" cy="242969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F6D465B-5F23-E24F-A336-EF8AC92B2CE2}"/>
                  </a:ext>
                </a:extLst>
              </p:cNvPr>
              <p:cNvSpPr/>
              <p:nvPr/>
            </p:nvSpPr>
            <p:spPr>
              <a:xfrm>
                <a:off x="2738846" y="3304903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2C0AF7F-0B39-9B4D-A790-4DA554100F76}"/>
                  </a:ext>
                </a:extLst>
              </p:cNvPr>
              <p:cNvSpPr/>
              <p:nvPr/>
            </p:nvSpPr>
            <p:spPr>
              <a:xfrm>
                <a:off x="3807823" y="4232363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794AFB2-E1AC-C246-BDE7-409C45809BA0}"/>
                  </a:ext>
                </a:extLst>
              </p:cNvPr>
              <p:cNvSpPr/>
              <p:nvPr/>
            </p:nvSpPr>
            <p:spPr>
              <a:xfrm>
                <a:off x="3200399" y="4232363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24FAE39-44FF-8C4C-82C4-1B56085DE0AA}"/>
                  </a:ext>
                </a:extLst>
              </p:cNvPr>
              <p:cNvSpPr/>
              <p:nvPr/>
            </p:nvSpPr>
            <p:spPr>
              <a:xfrm>
                <a:off x="3396344" y="3321072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CADFB1C-E426-4745-A5A6-DAB60C3053A8}"/>
                  </a:ext>
                </a:extLst>
              </p:cNvPr>
              <p:cNvSpPr/>
              <p:nvPr/>
            </p:nvSpPr>
            <p:spPr>
              <a:xfrm>
                <a:off x="2675710" y="4480557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A0F660-9CFF-754B-9945-6E398968A00A}"/>
                  </a:ext>
                </a:extLst>
              </p:cNvPr>
              <p:cNvSpPr/>
              <p:nvPr/>
            </p:nvSpPr>
            <p:spPr>
              <a:xfrm>
                <a:off x="3257008" y="3782000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6F476D0-D58A-544F-BE32-F8D8622E87C8}"/>
                  </a:ext>
                </a:extLst>
              </p:cNvPr>
              <p:cNvSpPr/>
              <p:nvPr/>
            </p:nvSpPr>
            <p:spPr>
              <a:xfrm>
                <a:off x="3509556" y="4840716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0C39AD-C868-DF40-8812-02037B01DC53}"/>
                  </a:ext>
                </a:extLst>
              </p:cNvPr>
              <p:cNvSpPr/>
              <p:nvPr/>
            </p:nvSpPr>
            <p:spPr>
              <a:xfrm>
                <a:off x="4108267" y="3716382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82987AB-12FC-BC47-B7E8-EBBD9121334F}"/>
                  </a:ext>
                </a:extLst>
              </p:cNvPr>
              <p:cNvSpPr/>
              <p:nvPr/>
            </p:nvSpPr>
            <p:spPr>
              <a:xfrm>
                <a:off x="2601687" y="3788528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215D53C-D234-F14B-8348-2D1BB6742DB0}"/>
                  </a:ext>
                </a:extLst>
              </p:cNvPr>
              <p:cNvSpPr/>
              <p:nvPr/>
            </p:nvSpPr>
            <p:spPr>
              <a:xfrm>
                <a:off x="4112623" y="4537163"/>
                <a:ext cx="252548" cy="24819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924E046-1B2A-F845-A880-818A02A8A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065" b="-1"/>
            <a:stretch/>
          </p:blipFill>
          <p:spPr>
            <a:xfrm>
              <a:off x="6412016" y="2887833"/>
              <a:ext cx="1088976" cy="522024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3C3B944-B9C3-824A-B482-960AB6FE5C2F}"/>
                </a:ext>
              </a:extLst>
            </p:cNvPr>
            <p:cNvCxnSpPr>
              <a:cxnSpLocks/>
            </p:cNvCxnSpPr>
            <p:nvPr/>
          </p:nvCxnSpPr>
          <p:spPr>
            <a:xfrm>
              <a:off x="6757377" y="2706237"/>
              <a:ext cx="0" cy="36319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09E0978-89E0-1B41-82D5-4BC849546788}"/>
                </a:ext>
              </a:extLst>
            </p:cNvPr>
            <p:cNvCxnSpPr>
              <a:cxnSpLocks/>
            </p:cNvCxnSpPr>
            <p:nvPr/>
          </p:nvCxnSpPr>
          <p:spPr>
            <a:xfrm>
              <a:off x="7152011" y="2709011"/>
              <a:ext cx="0" cy="36606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1B5A317-E01C-E34C-BFF3-FB92957DD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1" t="22115" r="36460" b="40074"/>
            <a:stretch/>
          </p:blipFill>
          <p:spPr>
            <a:xfrm>
              <a:off x="10050178" y="3502284"/>
              <a:ext cx="1888512" cy="316099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5BAE8E7-3D82-F74B-957A-8A94D569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>
            <a:xfrm>
              <a:off x="6601426" y="3734061"/>
              <a:ext cx="2842849" cy="86056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8000"/>
                </a:srgbClr>
              </a:outerShdw>
              <a:softEdge rad="0"/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0856E58-2D3A-384E-AA90-5B5DC30C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81"/>
            <a:stretch/>
          </p:blipFill>
          <p:spPr>
            <a:xfrm flipH="1">
              <a:off x="6538290" y="4670720"/>
              <a:ext cx="2994673" cy="1017379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8000"/>
                </a:srgbClr>
              </a:outerShdw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4D628B-8B3B-3442-89BB-1F01FC19D9B8}"/>
              </a:ext>
            </a:extLst>
          </p:cNvPr>
          <p:cNvSpPr txBox="1"/>
          <p:nvPr/>
        </p:nvSpPr>
        <p:spPr>
          <a:xfrm>
            <a:off x="2154076" y="2548633"/>
            <a:ext cx="355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Ecotypes with High Gene Flow?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6EC455-A390-694E-8F6F-3BEE09D8B57C}"/>
              </a:ext>
            </a:extLst>
          </p:cNvPr>
          <p:cNvSpPr/>
          <p:nvPr/>
        </p:nvSpPr>
        <p:spPr>
          <a:xfrm>
            <a:off x="192338" y="1211471"/>
            <a:ext cx="5864802" cy="552926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B7B3E-7E39-DE4F-BE33-69A327D4FC05}"/>
              </a:ext>
            </a:extLst>
          </p:cNvPr>
          <p:cNvSpPr txBox="1"/>
          <p:nvPr/>
        </p:nvSpPr>
        <p:spPr>
          <a:xfrm>
            <a:off x="645436" y="2689276"/>
            <a:ext cx="4958606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Do inversions aid in local adaptation under sympatric divergence scenarios?</a:t>
            </a:r>
          </a:p>
        </p:txBody>
      </p:sp>
    </p:spTree>
    <p:extLst>
      <p:ext uri="{BB962C8B-B14F-4D97-AF65-F5344CB8AC3E}">
        <p14:creationId xmlns:p14="http://schemas.microsoft.com/office/powerpoint/2010/main" val="600767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68703</TotalTime>
  <Words>1892</Words>
  <Application>Microsoft Macintosh PowerPoint</Application>
  <PresentationFormat>Widescreen</PresentationFormat>
  <Paragraphs>397</Paragraphs>
  <Slides>34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Bangla Sangam MN</vt:lpstr>
      <vt:lpstr>Calibri</vt:lpstr>
      <vt:lpstr>Calibri Light</vt:lpstr>
      <vt:lpstr>Cambria Math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Michele Schaal</dc:creator>
  <cp:lastModifiedBy>Sara Schaal</cp:lastModifiedBy>
  <cp:revision>67</cp:revision>
  <dcterms:created xsi:type="dcterms:W3CDTF">2019-09-30T13:43:28Z</dcterms:created>
  <dcterms:modified xsi:type="dcterms:W3CDTF">2020-12-14T17:42:42Z</dcterms:modified>
</cp:coreProperties>
</file>